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3" r:id="rId8"/>
    <p:sldId id="260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4"/>
    <a:srgbClr val="FF3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5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такое фудстайлинг?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 знаю</c:v>
                </c:pt>
                <c:pt idx="1">
                  <c:v>знаю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 знаю</c:v>
                </c:pt>
                <c:pt idx="1">
                  <c:v>знаю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11323282840687514"/>
          <c:y val="5.426747455410937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 и отношусь:</c:v>
                </c:pt>
              </c:strCache>
            </c:strRef>
          </c:tx>
          <c:explosion val="1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Хорошо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Не знал(а</a:t>
            </a:r>
            <a:r>
              <a:rPr lang="ru-RU" dirty="0" smtClean="0"/>
              <a:t>)</a:t>
            </a:r>
            <a:r>
              <a:rPr lang="ru-RU" baseline="0" dirty="0" smtClean="0"/>
              <a:t> раньше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знал(а), отнёсся(лась):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нейтрально</c:v>
                </c:pt>
                <c:pt idx="2">
                  <c:v>плохо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33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8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2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0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6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4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3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5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0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1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2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35000"/>
                    </a14:imgEffect>
                    <a14:imgEffect>
                      <a14:colorTemperature colorTemp="7600"/>
                    </a14:imgEffect>
                    <a14:imgEffect>
                      <a14:saturation sat="180000"/>
                    </a14:imgEffect>
                    <a14:imgEffect>
                      <a14:brightnessContrast bright="5000" contras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CDEC-1B32-4B06-B715-99303C4AEA73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0C75-A75F-4006-810F-65AAEE59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3.jpg"/><Relationship Id="rId17" Type="http://schemas.microsoft.com/office/2007/relationships/hdphoto" Target="../media/hdphoto7.wdp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openxmlformats.org/officeDocument/2006/relationships/image" Target="../media/image9.jpeg"/><Relationship Id="rId15" Type="http://schemas.openxmlformats.org/officeDocument/2006/relationships/image" Target="../media/image15.jpe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8.jpe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Фудстайлинг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искусство или аппетитный обман»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72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Туголукова Кристина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2712" y="5733256"/>
            <a:ext cx="29523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Москва – 2011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769" y1="82808" x2="30769" y2="82808"/>
                        <a14:backgroundMark x1="31479" y1="82965" x2="31479" y2="82965"/>
                        <a14:backgroundMark x1="31479" y1="82965" x2="31479" y2="82965"/>
                        <a14:backgroundMark x1="31243" y1="84069" x2="31243" y2="84069"/>
                        <a14:backgroundMark x1="31479" y1="82492" x2="31479" y2="82492"/>
                        <a14:backgroundMark x1="32308" y1="82177" x2="32308" y2="82177"/>
                        <a14:backgroundMark x1="87101" y1="79653" x2="87101" y2="79653"/>
                        <a14:backgroundMark x1="77751" y1="81546" x2="77751" y2="81546"/>
                        <a14:backgroundMark x1="68994" y1="83123" x2="68994" y2="83123"/>
                        <a14:backgroundMark x1="63432" y1="83123" x2="63432" y2="83123"/>
                        <a14:backgroundMark x1="58580" y1="83596" x2="58580" y2="83596"/>
                        <a14:backgroundMark x1="54438" y1="83754" x2="54438" y2="83754"/>
                        <a14:backgroundMark x1="56568" y1="83596" x2="56568" y2="83596"/>
                        <a14:backgroundMark x1="52071" y1="83912" x2="52071" y2="83912"/>
                        <a14:backgroundMark x1="48284" y1="82808" x2="48284" y2="82808"/>
                        <a14:backgroundMark x1="75266" y1="78233" x2="75266" y2="78233"/>
                        <a14:backgroundMark x1="71598" y1="79653" x2="71598" y2="79653"/>
                        <a14:backgroundMark x1="69586" y1="79811" x2="69586" y2="79811"/>
                        <a14:backgroundMark x1="67456" y1="80284" x2="67456" y2="80284"/>
                        <a14:backgroundMark x1="96923" y1="93533" x2="96923" y2="93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30" y="10818"/>
            <a:ext cx="9180916" cy="68856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8836" y="3717032"/>
            <a:ext cx="7056784" cy="2477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7663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2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Список использованной литературы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4104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1.	Delores Custer «The art of preparing food for the camera. Food styling»</a:t>
            </a:r>
          </a:p>
          <a:p>
            <a:r>
              <a:rPr lang="en-US" dirty="0">
                <a:solidFill>
                  <a:schemeClr val="tx1"/>
                </a:solidFill>
              </a:rPr>
              <a:t>2.	</a:t>
            </a:r>
            <a:r>
              <a:rPr lang="en-US" dirty="0" err="1">
                <a:solidFill>
                  <a:schemeClr val="tx1"/>
                </a:solidFill>
              </a:rPr>
              <a:t>Закон</a:t>
            </a:r>
            <a:r>
              <a:rPr lang="en-US" dirty="0">
                <a:solidFill>
                  <a:schemeClr val="tx1"/>
                </a:solidFill>
              </a:rPr>
              <a:t> «О </a:t>
            </a:r>
            <a:r>
              <a:rPr lang="en-US" dirty="0" err="1">
                <a:solidFill>
                  <a:schemeClr val="tx1"/>
                </a:solidFill>
              </a:rPr>
              <a:t>защите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прав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потребителей</a:t>
            </a:r>
            <a:r>
              <a:rPr lang="en-US" dirty="0">
                <a:solidFill>
                  <a:schemeClr val="tx1"/>
                </a:solidFill>
              </a:rPr>
              <a:t>»</a:t>
            </a:r>
          </a:p>
          <a:p>
            <a:r>
              <a:rPr lang="en-US" dirty="0">
                <a:solidFill>
                  <a:schemeClr val="tx1"/>
                </a:solidFill>
              </a:rPr>
              <a:t>3.	http://boom-forever.livejournal.com </a:t>
            </a:r>
          </a:p>
          <a:p>
            <a:r>
              <a:rPr lang="en-US" dirty="0">
                <a:solidFill>
                  <a:schemeClr val="tx1"/>
                </a:solidFill>
              </a:rPr>
              <a:t>4.	http://i-marketer.ru </a:t>
            </a:r>
          </a:p>
          <a:p>
            <a:r>
              <a:rPr lang="en-US" dirty="0">
                <a:solidFill>
                  <a:schemeClr val="tx1"/>
                </a:solidFill>
              </a:rPr>
              <a:t>5.	http://www.adline.by </a:t>
            </a:r>
          </a:p>
          <a:p>
            <a:r>
              <a:rPr lang="en-US" dirty="0">
                <a:solidFill>
                  <a:schemeClr val="tx1"/>
                </a:solidFill>
              </a:rPr>
              <a:t>6.	http://www.adme.ru</a:t>
            </a:r>
          </a:p>
          <a:p>
            <a:r>
              <a:rPr lang="en-US" dirty="0">
                <a:solidFill>
                  <a:schemeClr val="tx1"/>
                </a:solidFill>
              </a:rPr>
              <a:t>7.	http://www.economuch.com ( </a:t>
            </a:r>
            <a:r>
              <a:rPr lang="en-US" dirty="0" err="1">
                <a:solidFill>
                  <a:schemeClr val="tx1"/>
                </a:solidFill>
              </a:rPr>
              <a:t>Котлер</a:t>
            </a:r>
            <a:r>
              <a:rPr lang="en-US" dirty="0">
                <a:solidFill>
                  <a:schemeClr val="tx1"/>
                </a:solidFill>
              </a:rPr>
              <a:t> Ф. «</a:t>
            </a:r>
            <a:r>
              <a:rPr lang="en-US" dirty="0" err="1">
                <a:solidFill>
                  <a:schemeClr val="tx1"/>
                </a:solidFill>
              </a:rPr>
              <a:t>Основы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маркетинга</a:t>
            </a:r>
            <a:r>
              <a:rPr lang="en-US" dirty="0">
                <a:solidFill>
                  <a:schemeClr val="tx1"/>
                </a:solidFill>
              </a:rPr>
              <a:t>»)</a:t>
            </a:r>
          </a:p>
          <a:p>
            <a:r>
              <a:rPr lang="en-US" dirty="0">
                <a:solidFill>
                  <a:schemeClr val="tx1"/>
                </a:solidFill>
              </a:rPr>
              <a:t>8.	http://www.foodstyle.ru </a:t>
            </a:r>
          </a:p>
          <a:p>
            <a:r>
              <a:rPr lang="en-US" dirty="0">
                <a:solidFill>
                  <a:schemeClr val="tx1"/>
                </a:solidFill>
              </a:rPr>
              <a:t>9.	http://www.galileo-tv.ru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4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err="1" smtClean="0"/>
              <a:t>Фудстайлинг</a:t>
            </a:r>
            <a:r>
              <a:rPr lang="ru-RU" sz="2800" dirty="0" smtClean="0"/>
              <a:t> – это…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672"/>
            <a:ext cx="4572000" cy="5505450"/>
          </a:xfr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72817"/>
            <a:ext cx="3008313" cy="36724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«отдельное </a:t>
            </a:r>
            <a:r>
              <a:rPr lang="ru-RU" sz="2400" dirty="0"/>
              <a:t>направление рекламного фото-творчества, посвященное качественной фотосъемке еды, блюд, продуктов питания</a:t>
            </a:r>
            <a:r>
              <a:rPr lang="ru-RU" sz="2400" dirty="0" smtClean="0"/>
              <a:t>.»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35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5828" y="188640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?</a:t>
            </a:r>
            <a:endParaRPr lang="ru-RU" sz="6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49216" y="1138194"/>
            <a:ext cx="936104" cy="1052244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88024" y="1138194"/>
            <a:ext cx="954562" cy="1083820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1800" y="2348880"/>
            <a:ext cx="15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Законно ли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9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Хорошо ли</a:t>
            </a:r>
            <a:endParaRPr lang="ru-RU" dirty="0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4060354" y="1045992"/>
            <a:ext cx="994624" cy="3600400"/>
          </a:xfrm>
          <a:prstGeom prst="rightBrace">
            <a:avLst>
              <a:gd name="adj1" fmla="val 45545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27040" y="350770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Применять в рекламных/коммерческих целях</a:t>
            </a:r>
            <a:endParaRPr lang="ru-RU" dirty="0"/>
          </a:p>
        </p:txBody>
      </p:sp>
      <p:sp>
        <p:nvSpPr>
          <p:cNvPr id="28" name="Развернутая стрелка 27"/>
          <p:cNvSpPr/>
          <p:nvPr/>
        </p:nvSpPr>
        <p:spPr>
          <a:xfrm>
            <a:off x="6084168" y="1772816"/>
            <a:ext cx="1296144" cy="44919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Развернутая стрелка 28"/>
          <p:cNvSpPr/>
          <p:nvPr/>
        </p:nvSpPr>
        <p:spPr>
          <a:xfrm rot="10800000" flipV="1">
            <a:off x="1763688" y="1680105"/>
            <a:ext cx="1368152" cy="45275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2240" y="24768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Соц. опрос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7543" y="2476859"/>
            <a:ext cx="212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Законодательные нормы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2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 animBg="1"/>
      <p:bldP spid="18" grpId="0"/>
      <p:bldP spid="28" grpId="0" animBg="1"/>
      <p:bldP spid="29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57192"/>
            <a:ext cx="4320480" cy="99898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 smtClean="0"/>
              <a:t>Первые женщины-</a:t>
            </a:r>
            <a:r>
              <a:rPr lang="ru-RU" sz="1600" dirty="0" err="1" smtClean="0"/>
              <a:t>фудстилисты</a:t>
            </a:r>
            <a:r>
              <a:rPr lang="ru-RU" sz="1600" dirty="0" smtClean="0"/>
              <a:t>: </a:t>
            </a:r>
            <a:r>
              <a:rPr lang="en-US" sz="1600" dirty="0"/>
              <a:t>Grace </a:t>
            </a:r>
            <a:r>
              <a:rPr lang="en-US" sz="1600" dirty="0" err="1"/>
              <a:t>Manney</a:t>
            </a:r>
            <a:r>
              <a:rPr lang="en-US" sz="1600" dirty="0"/>
              <a:t>, </a:t>
            </a:r>
            <a:r>
              <a:rPr lang="en-US" sz="1600" dirty="0" err="1"/>
              <a:t>Zenja</a:t>
            </a:r>
            <a:r>
              <a:rPr lang="en-US" sz="1600" dirty="0"/>
              <a:t> Cary, Sylvia </a:t>
            </a:r>
            <a:r>
              <a:rPr lang="en-US" sz="1600" dirty="0" err="1"/>
              <a:t>Schur</a:t>
            </a:r>
            <a:r>
              <a:rPr lang="en-US" sz="1600" dirty="0"/>
              <a:t> </a:t>
            </a:r>
            <a:r>
              <a:rPr lang="ru-RU" sz="1600" dirty="0"/>
              <a:t>и </a:t>
            </a:r>
            <a:r>
              <a:rPr lang="en-US" sz="1600" dirty="0"/>
              <a:t>Helen Feingold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/>
          <a:lstStyle/>
          <a:p>
            <a:r>
              <a:rPr lang="ru-RU" dirty="0" smtClean="0"/>
              <a:t>В Америке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6530" y="116632"/>
            <a:ext cx="4041775" cy="639762"/>
          </a:xfrm>
        </p:spPr>
        <p:txBody>
          <a:bodyPr/>
          <a:lstStyle/>
          <a:p>
            <a:pPr algn="r"/>
            <a:r>
              <a:rPr lang="ru-RU" dirty="0" smtClean="0"/>
              <a:t>В России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61" y="1052736"/>
            <a:ext cx="3066198" cy="3951287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74937" cy="29324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5940152" y="5157192"/>
            <a:ext cx="3096344" cy="129614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Рисунок из «Книги о вкусной и </a:t>
            </a:r>
            <a:r>
              <a:rPr lang="ru-RU" smtClean="0">
                <a:solidFill>
                  <a:schemeClr val="tx1"/>
                </a:solidFill>
              </a:rPr>
              <a:t>здоровой пище»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6016" y="0"/>
            <a:ext cx="0" cy="6858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85" y="108248"/>
            <a:ext cx="3008313" cy="7200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Фудстилист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6240695" cy="4680520"/>
          </a:xfrm>
          <a:effectLst>
            <a:softEdge rad="317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9299" y="4509120"/>
            <a:ext cx="3008313" cy="18002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«Наша служба и опасна, и трудна…»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10" y="1268760"/>
            <a:ext cx="3275856" cy="27823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5408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его слепила из того, что было…»</a:t>
            </a:r>
          </a:p>
        </p:txBody>
      </p:sp>
    </p:spTree>
    <p:extLst>
      <p:ext uri="{BB962C8B-B14F-4D97-AF65-F5344CB8AC3E}">
        <p14:creationId xmlns:p14="http://schemas.microsoft.com/office/powerpoint/2010/main" val="36998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2716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инструменты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" b="96803" l="28836" r="73986">
                        <a14:foregroundMark x1="46120" y1="8600" x2="46120" y2="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1944216" cy="1555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63" y="1071262"/>
            <a:ext cx="2046749" cy="1555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18" y="1071262"/>
            <a:ext cx="2319756" cy="154553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699792" y="1668757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6" y="2893586"/>
            <a:ext cx="1556792" cy="1556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85" y="2876919"/>
            <a:ext cx="1606214" cy="1556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96167" l="10000" r="90000">
                        <a14:foregroundMark x1="50699" y1="79255" x2="50699" y2="79255"/>
                        <a14:backgroundMark x1="79250" y1="60667" x2="79250" y2="60667"/>
                        <a14:backgroundMark x1="67250" y1="48000" x2="67250" y2="48000"/>
                        <a14:backgroundMark x1="60679" y1="71011" x2="60679" y2="71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77" y="2941553"/>
            <a:ext cx="2083279" cy="1562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2" y="3140968"/>
            <a:ext cx="2084408" cy="1562459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5148064" y="3722783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08" b="98995" l="455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1" y="4803043"/>
            <a:ext cx="1470344" cy="13331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72" y="4803042"/>
            <a:ext cx="1477231" cy="13331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16" y="4803043"/>
            <a:ext cx="1333111" cy="13331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23" y="4869898"/>
            <a:ext cx="1779389" cy="13331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2203" y="4265712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Йод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912580" y="4433711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Мазут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87094" y="6203009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Глицерин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36384" y="620950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Красители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00" b="93000" l="10000" r="8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75" y="4850968"/>
            <a:ext cx="1333110" cy="13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стрелка влево/вверх 2"/>
          <p:cNvSpPr/>
          <p:nvPr/>
        </p:nvSpPr>
        <p:spPr>
          <a:xfrm rot="13582132">
            <a:off x="3609230" y="881383"/>
            <a:ext cx="2144741" cy="2171219"/>
          </a:xfrm>
          <a:prstGeom prst="leftUpArrow">
            <a:avLst>
              <a:gd name="adj1" fmla="val 5678"/>
              <a:gd name="adj2" fmla="val 12253"/>
              <a:gd name="adj3" fmla="val 282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097425" y="0"/>
            <a:ext cx="3168352" cy="100811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Фудстайлинг</a:t>
            </a:r>
            <a:endParaRPr lang="ru-RU" sz="24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11964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«Натуральный»</a:t>
            </a:r>
          </a:p>
          <a:p>
            <a:r>
              <a:rPr lang="ru-RU" i="1" dirty="0" smtClean="0"/>
              <a:t>(Европа)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11964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«Фальшивый»</a:t>
            </a:r>
          </a:p>
          <a:p>
            <a:r>
              <a:rPr lang="ru-RU" i="1" dirty="0" smtClean="0"/>
              <a:t>(США)</a:t>
            </a:r>
            <a:endParaRPr lang="ru-RU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54385"/>
              </p:ext>
            </p:extLst>
          </p:nvPr>
        </p:nvGraphicFramePr>
        <p:xfrm>
          <a:off x="1633601" y="3501008"/>
          <a:ext cx="6096000" cy="2682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2415"/>
                <a:gridCol w="3013585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Россия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США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«Изготовитель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обязан предоставлять потребителю необходимую и достоверную информацию о товарах».</a:t>
                      </a:r>
                      <a:r>
                        <a:rPr lang="ru-RU" sz="1400" baseline="0" dirty="0" smtClean="0"/>
                        <a:t> Но фотография на упаковке не входит в перечень обязательной информации.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«лживые, вводящие в заблуждение или обманные ярлыки и этикетки считаются приемами недобросовестной конкуренции».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Полностью законно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 некоторые</a:t>
                      </a:r>
                      <a:r>
                        <a:rPr lang="ru-RU" baseline="0" dirty="0" smtClean="0"/>
                        <a:t> ограничения.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3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28563432"/>
              </p:ext>
            </p:extLst>
          </p:nvPr>
        </p:nvGraphicFramePr>
        <p:xfrm>
          <a:off x="2555776" y="0"/>
          <a:ext cx="3240360" cy="27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7909805"/>
              </p:ext>
            </p:extLst>
          </p:nvPr>
        </p:nvGraphicFramePr>
        <p:xfrm>
          <a:off x="539552" y="2780928"/>
          <a:ext cx="31920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43061251"/>
              </p:ext>
            </p:extLst>
          </p:nvPr>
        </p:nvGraphicFramePr>
        <p:xfrm>
          <a:off x="5436096" y="2924944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Итог: 53%-хорошо, 23%-нейтрально, 20%-негативно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2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исследования: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1988840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err="1" smtClean="0"/>
              <a:t>Фудстайлинг</a:t>
            </a:r>
            <a:r>
              <a:rPr lang="ru-RU" sz="2400" b="1" i="1" dirty="0" smtClean="0"/>
              <a:t> легален (в России)</a:t>
            </a:r>
          </a:p>
          <a:p>
            <a:endParaRPr lang="ru-RU" sz="2400" b="1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/>
              <a:t>В некоторых странах есть </a:t>
            </a:r>
            <a:r>
              <a:rPr lang="ru-RU" sz="2400" b="1" i="1" dirty="0" err="1" smtClean="0"/>
              <a:t>законодателные</a:t>
            </a:r>
            <a:r>
              <a:rPr lang="ru-RU" sz="2400" b="1" i="1" dirty="0" smtClean="0"/>
              <a:t> ограничения, которые возможно обойти</a:t>
            </a:r>
          </a:p>
          <a:p>
            <a:endParaRPr lang="ru-RU" sz="2400" b="1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/>
              <a:t>В основном, общество относится к </a:t>
            </a:r>
            <a:r>
              <a:rPr lang="ru-RU" sz="2400" b="1" i="1" dirty="0" err="1" smtClean="0"/>
              <a:t>фудстайлингу</a:t>
            </a:r>
            <a:r>
              <a:rPr lang="ru-RU" sz="2400" b="1" i="1" dirty="0" smtClean="0"/>
              <a:t> хорошо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464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217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на тему:  «Фудстайлинг: искусство или аппетитный обман»</vt:lpstr>
      <vt:lpstr>Фудстайлинг – это…</vt:lpstr>
      <vt:lpstr>Презентация PowerPoint</vt:lpstr>
      <vt:lpstr>Первые женщины-фудстилисты: Grace Manney, Zenja Cary, Sylvia Schur и Helen Feingold</vt:lpstr>
      <vt:lpstr>Фудстилист</vt:lpstr>
      <vt:lpstr>Основные инструменты</vt:lpstr>
      <vt:lpstr>Презентация PowerPoint</vt:lpstr>
      <vt:lpstr>Презентация PowerPoint</vt:lpstr>
      <vt:lpstr>Результаты исследования:</vt:lpstr>
      <vt:lpstr>Презентация PowerPoint</vt:lpstr>
      <vt:lpstr>Список использованной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Туголукова</dc:creator>
  <cp:lastModifiedBy>Настенька</cp:lastModifiedBy>
  <cp:revision>51</cp:revision>
  <dcterms:created xsi:type="dcterms:W3CDTF">2011-02-04T20:39:40Z</dcterms:created>
  <dcterms:modified xsi:type="dcterms:W3CDTF">2012-02-03T07:14:06Z</dcterms:modified>
</cp:coreProperties>
</file>