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5"/>
  </p:notesMasterIdLst>
  <p:sldIdLst>
    <p:sldId id="267" r:id="rId2"/>
    <p:sldId id="291" r:id="rId3"/>
    <p:sldId id="286" r:id="rId4"/>
    <p:sldId id="266" r:id="rId5"/>
    <p:sldId id="285" r:id="rId6"/>
    <p:sldId id="270" r:id="rId7"/>
    <p:sldId id="271" r:id="rId8"/>
    <p:sldId id="292" r:id="rId9"/>
    <p:sldId id="272" r:id="rId10"/>
    <p:sldId id="287" r:id="rId11"/>
    <p:sldId id="288" r:id="rId12"/>
    <p:sldId id="289" r:id="rId13"/>
    <p:sldId id="290" r:id="rId14"/>
    <p:sldId id="294" r:id="rId15"/>
    <p:sldId id="295" r:id="rId16"/>
    <p:sldId id="277" r:id="rId17"/>
    <p:sldId id="278" r:id="rId18"/>
    <p:sldId id="280" r:id="rId19"/>
    <p:sldId id="282" r:id="rId20"/>
    <p:sldId id="279" r:id="rId21"/>
    <p:sldId id="281" r:id="rId22"/>
    <p:sldId id="283" r:id="rId23"/>
    <p:sldId id="293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616"/>
    <a:srgbClr val="F18B5D"/>
    <a:srgbClr val="FF7005"/>
    <a:srgbClr val="00220F"/>
    <a:srgbClr val="D0B850"/>
    <a:srgbClr val="FCC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6" autoAdjust="0"/>
    <p:restoredTop sz="98056" autoAdjust="0"/>
  </p:normalViewPr>
  <p:slideViewPr>
    <p:cSldViewPr showGuides="1">
      <p:cViewPr>
        <p:scale>
          <a:sx n="100" d="100"/>
          <a:sy n="100" d="100"/>
        </p:scale>
        <p:origin x="258" y="828"/>
      </p:cViewPr>
      <p:guideLst>
        <p:guide orient="horz" pos="3929"/>
        <p:guide orient="horz" pos="1298"/>
        <p:guide orient="horz" pos="4156"/>
        <p:guide orient="horz" pos="1525"/>
        <p:guide orient="horz" pos="2341"/>
        <p:guide orient="horz" pos="3294"/>
        <p:guide orient="horz" pos="1979"/>
        <p:guide orient="horz" pos="1706"/>
        <p:guide pos="3061"/>
        <p:guide pos="975"/>
        <p:guide pos="5602"/>
        <p:guide pos="2653"/>
        <p:guide pos="2835"/>
        <p:guide pos="25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6B1A0-DA32-4E1A-8193-156575FEAA85}" type="datetimeFigureOut">
              <a:rPr lang="ru-RU" smtClean="0"/>
              <a:pPr/>
              <a:t>03.02.2012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2E4127-EF97-4CE3-810B-51F2F81DB5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8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2E4127-EF97-4CE3-810B-51F2F81DB50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A2810-3EE9-49CE-A9FA-1FE65A01EBA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A5EAC-CE1F-4181-8EEE-98CFC01573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DF902-6BAC-4761-BC62-EEDBCEF8B8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8F3AA-D600-44EC-BD4B-8B2C2E9CCE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05B57-A07D-490E-B10C-FE976DBC6C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E0377-709F-4862-90DF-4D15BF63CF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7D332-5ACB-4853-9EB0-B1AA92693F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0882B-D5D9-4F1B-BF5A-57B0884347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612E8-198D-4115-8A49-5D6730E2F5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A6909-846F-4C27-B8C4-E40CFA72C9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DC96E-AAB8-4463-8667-B6426215C8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28C657-8D2D-43CE-B833-3663A3868E7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gif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3.gif"/><Relationship Id="rId9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gif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.gi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3.gif"/><Relationship Id="rId9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.gif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3.gif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gif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10" Type="http://schemas.openxmlformats.org/officeDocument/2006/relationships/image" Target="../media/image37.jpeg"/><Relationship Id="rId4" Type="http://schemas.openxmlformats.org/officeDocument/2006/relationships/image" Target="../media/image3.gif"/><Relationship Id="rId9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26" Type="http://schemas.openxmlformats.org/officeDocument/2006/relationships/image" Target="../media/image58.jpeg"/><Relationship Id="rId3" Type="http://schemas.openxmlformats.org/officeDocument/2006/relationships/image" Target="../media/image1.gif"/><Relationship Id="rId21" Type="http://schemas.openxmlformats.org/officeDocument/2006/relationships/image" Target="../media/image53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png"/><Relationship Id="rId25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png"/><Relationship Id="rId24" Type="http://schemas.openxmlformats.org/officeDocument/2006/relationships/image" Target="../media/image56.png"/><Relationship Id="rId5" Type="http://schemas.openxmlformats.org/officeDocument/2006/relationships/image" Target="../media/image3.gif"/><Relationship Id="rId15" Type="http://schemas.openxmlformats.org/officeDocument/2006/relationships/image" Target="../media/image47.jpeg"/><Relationship Id="rId23" Type="http://schemas.openxmlformats.org/officeDocument/2006/relationships/image" Target="../media/image55.png"/><Relationship Id="rId10" Type="http://schemas.openxmlformats.org/officeDocument/2006/relationships/image" Target="../media/image42.png"/><Relationship Id="rId19" Type="http://schemas.openxmlformats.org/officeDocument/2006/relationships/image" Target="../media/image51.jpeg"/><Relationship Id="rId4" Type="http://schemas.openxmlformats.org/officeDocument/2006/relationships/image" Target="../media/image2.gif"/><Relationship Id="rId9" Type="http://schemas.openxmlformats.org/officeDocument/2006/relationships/image" Target="../media/image41.png"/><Relationship Id="rId14" Type="http://schemas.openxmlformats.org/officeDocument/2006/relationships/image" Target="../media/image46.png"/><Relationship Id="rId22" Type="http://schemas.openxmlformats.org/officeDocument/2006/relationships/image" Target="../media/image54.png"/><Relationship Id="rId27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13" Type="http://schemas.openxmlformats.org/officeDocument/2006/relationships/image" Target="../media/image64.jpeg"/><Relationship Id="rId3" Type="http://schemas.openxmlformats.org/officeDocument/2006/relationships/image" Target="../media/image1.gif"/><Relationship Id="rId7" Type="http://schemas.openxmlformats.org/officeDocument/2006/relationships/image" Target="../media/image60.jpeg"/><Relationship Id="rId12" Type="http://schemas.openxmlformats.org/officeDocument/2006/relationships/image" Target="../media/image6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11" Type="http://schemas.openxmlformats.org/officeDocument/2006/relationships/image" Target="../media/image62.jpeg"/><Relationship Id="rId5" Type="http://schemas.openxmlformats.org/officeDocument/2006/relationships/image" Target="../media/image3.gif"/><Relationship Id="rId10" Type="http://schemas.openxmlformats.org/officeDocument/2006/relationships/image" Target="../media/image5.gif"/><Relationship Id="rId4" Type="http://schemas.openxmlformats.org/officeDocument/2006/relationships/image" Target="../media/image2.gif"/><Relationship Id="rId9" Type="http://schemas.openxmlformats.org/officeDocument/2006/relationships/image" Target="../media/image61.jpeg"/><Relationship Id="rId1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_____Microsoft_Excel_97-20031.xls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10" Type="http://schemas.openxmlformats.org/officeDocument/2006/relationships/image" Target="../media/image5.gif"/><Relationship Id="rId4" Type="http://schemas.openxmlformats.org/officeDocument/2006/relationships/image" Target="../media/image1.gif"/><Relationship Id="rId9" Type="http://schemas.openxmlformats.org/officeDocument/2006/relationships/image" Target="../media/image6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://fairy-tales.su/narodnye/russkie_skazki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hyperlink" Target="http://www.pagandom.ru/" TargetMode="External"/><Relationship Id="rId5" Type="http://schemas.openxmlformats.org/officeDocument/2006/relationships/image" Target="../media/image3.gif"/><Relationship Id="rId10" Type="http://schemas.openxmlformats.org/officeDocument/2006/relationships/hyperlink" Target="http://www.medvezhatina.ru/?page_id=575" TargetMode="External"/><Relationship Id="rId4" Type="http://schemas.openxmlformats.org/officeDocument/2006/relationships/image" Target="../media/image2.gif"/><Relationship Id="rId9" Type="http://schemas.openxmlformats.org/officeDocument/2006/relationships/hyperlink" Target="http://80.ruz.net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gif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gif"/><Relationship Id="rId5" Type="http://schemas.openxmlformats.org/officeDocument/2006/relationships/image" Target="../media/image3.gif"/><Relationship Id="rId10" Type="http://schemas.openxmlformats.org/officeDocument/2006/relationships/image" Target="../media/image10.jpeg"/><Relationship Id="rId4" Type="http://schemas.openxmlformats.org/officeDocument/2006/relationships/image" Target="../media/image2.gif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openxmlformats.org/officeDocument/2006/relationships/image" Target="../media/image5.gif"/><Relationship Id="rId3" Type="http://schemas.openxmlformats.org/officeDocument/2006/relationships/image" Target="../media/image1.gif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gif"/><Relationship Id="rId5" Type="http://schemas.openxmlformats.org/officeDocument/2006/relationships/image" Target="../media/image3.gif"/><Relationship Id="rId10" Type="http://schemas.openxmlformats.org/officeDocument/2006/relationships/image" Target="../media/image17.gif"/><Relationship Id="rId4" Type="http://schemas.openxmlformats.org/officeDocument/2006/relationships/image" Target="../media/image2.gi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.gif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2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-35734" y="0"/>
            <a:ext cx="9072594" cy="6858000"/>
          </a:xfrm>
          <a:gradFill>
            <a:gsLst>
              <a:gs pos="0">
                <a:srgbClr val="8488C4">
                  <a:alpha val="0"/>
                </a:srgbClr>
              </a:gs>
              <a:gs pos="53000">
                <a:srgbClr val="D4DEFF">
                  <a:alpha val="0"/>
                </a:srgbClr>
              </a:gs>
              <a:gs pos="83000">
                <a:srgbClr val="D4DEFF">
                  <a:alpha val="0"/>
                </a:srgbClr>
              </a:gs>
              <a:gs pos="100000">
                <a:srgbClr val="96AB94">
                  <a:alpha val="0"/>
                </a:srgbClr>
              </a:gs>
            </a:gsLst>
            <a:lin ang="5400000" scaled="0"/>
          </a:gradFill>
          <a:effectLst/>
        </p:spPr>
        <p:txBody>
          <a:bodyPr/>
          <a:lstStyle/>
          <a:p>
            <a:pPr>
              <a:buNone/>
            </a:pPr>
            <a:r>
              <a:rPr lang="en-GB" dirty="0" smtClean="0"/>
              <a:t>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607159" y="373380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20F"/>
                </a:solidFill>
                <a:latin typeface="Constantia" pitchFamily="18" charset="0"/>
              </a:rPr>
              <a:t>наследие истории?</a:t>
            </a:r>
            <a:endParaRPr lang="ru-RU" dirty="0">
              <a:solidFill>
                <a:srgbClr val="00220F"/>
              </a:solidFill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2857496"/>
            <a:ext cx="1781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20F"/>
                </a:solidFill>
                <a:latin typeface="Constantia" pitchFamily="18" charset="0"/>
              </a:rPr>
              <a:t>Символ России</a:t>
            </a:r>
            <a:endParaRPr lang="ru-RU" dirty="0">
              <a:solidFill>
                <a:srgbClr val="00220F"/>
              </a:solidFill>
              <a:latin typeface="Constant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3364468"/>
            <a:ext cx="646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20F"/>
                </a:solidFill>
                <a:latin typeface="Constantia" pitchFamily="18" charset="0"/>
              </a:rPr>
              <a:t>или </a:t>
            </a:r>
            <a:endParaRPr lang="ru-RU" dirty="0">
              <a:solidFill>
                <a:srgbClr val="00220F"/>
              </a:solidFill>
              <a:latin typeface="Constantia" pitchFamily="18" charset="0"/>
            </a:endParaRPr>
          </a:p>
        </p:txBody>
      </p:sp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286520"/>
            <a:ext cx="9179734" cy="571480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71462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35619" y="-68363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5572140"/>
            <a:ext cx="1779589" cy="1286090"/>
          </a:xfrm>
          <a:prstGeom prst="rect">
            <a:avLst/>
          </a:prstGeom>
        </p:spPr>
      </p:pic>
      <p:sp>
        <p:nvSpPr>
          <p:cNvPr id="44" name="Содержимое 13"/>
          <p:cNvSpPr txBox="1">
            <a:spLocks/>
          </p:cNvSpPr>
          <p:nvPr/>
        </p:nvSpPr>
        <p:spPr>
          <a:xfrm flipH="1" flipV="1">
            <a:off x="4500562" y="642918"/>
            <a:ext cx="45719" cy="553659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24261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638937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715146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-39496" y="-103404"/>
            <a:ext cx="1507446" cy="1428454"/>
          </a:xfrm>
          <a:prstGeom prst="rect">
            <a:avLst/>
          </a:prstGeom>
          <a:solidFill>
            <a:srgbClr val="FFFF00">
              <a:alpha val="0"/>
            </a:srgbClr>
          </a:solidFill>
        </p:spPr>
      </p:pic>
      <p:pic>
        <p:nvPicPr>
          <p:cNvPr id="50" name="Рисунок 49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529228" flipV="1">
            <a:off x="1418213" y="-36468"/>
            <a:ext cx="1507446" cy="1428454"/>
          </a:xfrm>
          <a:prstGeom prst="rect">
            <a:avLst/>
          </a:prstGeom>
        </p:spPr>
      </p:pic>
      <p:pic>
        <p:nvPicPr>
          <p:cNvPr id="51" name="Рисунок 50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6547" y="5571934"/>
            <a:ext cx="1779589" cy="1286090"/>
          </a:xfrm>
          <a:prstGeom prst="rect">
            <a:avLst/>
          </a:prstGeom>
        </p:spPr>
      </p:pic>
      <p:pic>
        <p:nvPicPr>
          <p:cNvPr id="52" name="Рисунок 5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68282">
            <a:off x="4237432" y="15319"/>
            <a:ext cx="1779589" cy="1286090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407106" flipV="1">
            <a:off x="1147564" y="5491315"/>
            <a:ext cx="1507446" cy="1428454"/>
          </a:xfrm>
          <a:prstGeom prst="rect">
            <a:avLst/>
          </a:prstGeom>
        </p:spPr>
      </p:pic>
      <p:pic>
        <p:nvPicPr>
          <p:cNvPr id="54" name="Рисунок 5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V="1">
            <a:off x="5461198" y="5390074"/>
            <a:ext cx="1507446" cy="1428454"/>
          </a:xfrm>
          <a:prstGeom prst="rect">
            <a:avLst/>
          </a:prstGeom>
        </p:spPr>
      </p:pic>
      <p:pic>
        <p:nvPicPr>
          <p:cNvPr id="55" name="Рисунок 54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14323" flipV="1">
            <a:off x="2846359" y="5463884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635808" y="-2743"/>
            <a:ext cx="1582756" cy="1499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0694" y="2000240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220F"/>
                </a:solidFill>
                <a:latin typeface="Constantia" pitchFamily="18" charset="0"/>
              </a:rPr>
              <a:t>Медведь :</a:t>
            </a:r>
            <a:r>
              <a:rPr lang="ru-RU" sz="4000" dirty="0" smtClean="0">
                <a:solidFill>
                  <a:srgbClr val="00220F"/>
                </a:solidFill>
              </a:rPr>
              <a:t> </a:t>
            </a:r>
            <a:endParaRPr lang="ru-RU" sz="4000" dirty="0">
              <a:solidFill>
                <a:srgbClr val="00220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4888" y="4896161"/>
            <a:ext cx="1105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220F"/>
                </a:solidFill>
                <a:latin typeface="Constantia" pitchFamily="18" charset="0"/>
              </a:rPr>
              <a:t>Автор:</a:t>
            </a:r>
            <a:endParaRPr lang="ru-RU" sz="2400" dirty="0">
              <a:solidFill>
                <a:srgbClr val="00220F"/>
              </a:solidFill>
              <a:latin typeface="Constant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3636" y="4929198"/>
            <a:ext cx="2675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220F"/>
                </a:solidFill>
                <a:latin typeface="Constantia" pitchFamily="18" charset="0"/>
              </a:rPr>
              <a:t>Осельская Анастасия</a:t>
            </a:r>
            <a:endParaRPr lang="ru-RU" sz="2000" dirty="0">
              <a:solidFill>
                <a:srgbClr val="00220F"/>
              </a:solidFill>
              <a:latin typeface="Constantia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000628" y="1285860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20F"/>
                </a:solidFill>
                <a:latin typeface="Constantia" pitchFamily="18" charset="0"/>
              </a:rPr>
              <a:t>Исследовательская работа :</a:t>
            </a:r>
            <a:endParaRPr lang="ru-RU" sz="2000" dirty="0">
              <a:solidFill>
                <a:srgbClr val="00220F"/>
              </a:solidFill>
              <a:latin typeface="Constantia" pitchFamily="18" charset="0"/>
            </a:endParaRPr>
          </a:p>
        </p:txBody>
      </p:sp>
      <p:pic>
        <p:nvPicPr>
          <p:cNvPr id="28" name="Рисунок 27" descr="new_3799_0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916113"/>
            <a:ext cx="4162823" cy="290715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429264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0034" y="571480"/>
            <a:ext cx="3532185" cy="400110"/>
          </a:xfrm>
          <a:prstGeom prst="rect">
            <a:avLst/>
          </a:prstGeom>
          <a:gradFill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Основная часть</a:t>
            </a:r>
          </a:p>
        </p:txBody>
      </p:sp>
      <p:pic>
        <p:nvPicPr>
          <p:cNvPr id="29" name="Рисунок 28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 flipH="1">
            <a:off x="4932363" y="571480"/>
            <a:ext cx="3925917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 Начало :  индоевропейцы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4282" y="1273718"/>
            <a:ext cx="8786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В языках индоевропейской группы прослеживаются интересные соотношения :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5720" y="2487035"/>
            <a:ext cx="801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«Bear»(англ.)  = «</a:t>
            </a:r>
            <a:r>
              <a:rPr lang="ru-RU" sz="1400" dirty="0" err="1" smtClean="0"/>
              <a:t>Bär</a:t>
            </a:r>
            <a:r>
              <a:rPr lang="ru-RU" sz="1400" dirty="0" smtClean="0"/>
              <a:t>» (нем.)  = исландском «</a:t>
            </a:r>
            <a:r>
              <a:rPr lang="ru-RU" sz="1400" dirty="0" err="1" smtClean="0"/>
              <a:t>Björn</a:t>
            </a:r>
            <a:r>
              <a:rPr lang="ru-RU" sz="1400" dirty="0" smtClean="0"/>
              <a:t>» (</a:t>
            </a:r>
            <a:r>
              <a:rPr lang="ru-RU" sz="1400" dirty="0" err="1" smtClean="0"/>
              <a:t>исланд</a:t>
            </a:r>
            <a:r>
              <a:rPr lang="ru-RU" sz="1400" dirty="0" smtClean="0"/>
              <a:t>.)  = «</a:t>
            </a:r>
            <a:r>
              <a:rPr lang="ru-RU" sz="1400" dirty="0" err="1" smtClean="0"/>
              <a:t>bjørn</a:t>
            </a:r>
            <a:r>
              <a:rPr lang="ru-RU" sz="1400" dirty="0" smtClean="0"/>
              <a:t>» (норв.) =  «медведь»</a:t>
            </a:r>
          </a:p>
          <a:p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85720" y="1916660"/>
            <a:ext cx="2286016" cy="369332"/>
          </a:xfrm>
          <a:prstGeom prst="rect">
            <a:avLst/>
          </a:prstGeom>
          <a:gradFill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«Медведь – небо»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1321572" y="2764033"/>
            <a:ext cx="69652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Схоже по </a:t>
            </a:r>
            <a:r>
              <a:rPr lang="ru-RU" sz="1400" dirty="0" err="1" smtClean="0"/>
              <a:t>произношениению</a:t>
            </a:r>
            <a:r>
              <a:rPr lang="ru-RU" sz="1400" dirty="0" smtClean="0"/>
              <a:t> ирландскому«</a:t>
            </a:r>
            <a:r>
              <a:rPr lang="ru-RU" sz="1400" dirty="0" err="1" smtClean="0"/>
              <a:t>spéir</a:t>
            </a:r>
            <a:r>
              <a:rPr lang="ru-RU" sz="1400" dirty="0" smtClean="0"/>
              <a:t>» - «небо»</a:t>
            </a:r>
            <a:endParaRPr lang="ru-RU" sz="1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127497" y="4047658"/>
            <a:ext cx="67461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«</a:t>
            </a:r>
            <a:r>
              <a:rPr lang="en-GB" sz="1400" dirty="0" err="1" smtClean="0"/>
              <a:t>B</a:t>
            </a:r>
            <a:r>
              <a:rPr lang="ru-RU" sz="1400" dirty="0" err="1" smtClean="0"/>
              <a:t>ear</a:t>
            </a:r>
            <a:r>
              <a:rPr lang="ru-RU" sz="1400" dirty="0" smtClean="0"/>
              <a:t>»</a:t>
            </a:r>
            <a:r>
              <a:rPr lang="en-GB" sz="1400" dirty="0" smtClean="0"/>
              <a:t>(</a:t>
            </a:r>
            <a:r>
              <a:rPr lang="ru-RU" sz="1400" dirty="0" err="1" smtClean="0"/>
              <a:t>англ</a:t>
            </a:r>
            <a:r>
              <a:rPr lang="en-GB" sz="1400" dirty="0" smtClean="0"/>
              <a:t>)</a:t>
            </a:r>
            <a:r>
              <a:rPr lang="ru-RU" sz="1400" dirty="0" smtClean="0"/>
              <a:t> =«медведь» схоже с «</a:t>
            </a:r>
            <a:r>
              <a:rPr lang="ru-RU" sz="1400" dirty="0" err="1" smtClean="0"/>
              <a:t>burrё</a:t>
            </a:r>
            <a:r>
              <a:rPr lang="ru-RU" sz="1400" dirty="0" smtClean="0"/>
              <a:t>» (</a:t>
            </a:r>
            <a:r>
              <a:rPr lang="ru-RU" sz="1400" dirty="0" err="1" smtClean="0"/>
              <a:t>албан</a:t>
            </a:r>
            <a:r>
              <a:rPr lang="ru-RU" sz="1400" dirty="0" smtClean="0"/>
              <a:t>.) - «человек»</a:t>
            </a:r>
          </a:p>
          <a:p>
            <a:endParaRPr lang="ru-RU" sz="1400" dirty="0" smtClean="0"/>
          </a:p>
          <a:p>
            <a:r>
              <a:rPr lang="ru-RU" sz="1400" dirty="0" smtClean="0"/>
              <a:t>«</a:t>
            </a:r>
            <a:r>
              <a:rPr lang="en-GB" sz="1400" dirty="0" err="1" smtClean="0"/>
              <a:t>M</a:t>
            </a:r>
            <a:r>
              <a:rPr lang="ru-RU" sz="1400" dirty="0" err="1" smtClean="0"/>
              <a:t>ath</a:t>
            </a:r>
            <a:r>
              <a:rPr lang="ru-RU" sz="1400" dirty="0" smtClean="0"/>
              <a:t>» </a:t>
            </a:r>
            <a:r>
              <a:rPr lang="en-GB" sz="1400" dirty="0" smtClean="0"/>
              <a:t>(</a:t>
            </a:r>
            <a:r>
              <a:rPr lang="ru-RU" sz="1400" dirty="0" smtClean="0"/>
              <a:t>др. </a:t>
            </a:r>
            <a:r>
              <a:rPr lang="ru-RU" sz="1400" dirty="0" err="1" smtClean="0"/>
              <a:t>ирланд</a:t>
            </a:r>
            <a:r>
              <a:rPr lang="ru-RU" sz="1400" dirty="0" smtClean="0"/>
              <a:t>.</a:t>
            </a:r>
            <a:r>
              <a:rPr lang="en-GB" sz="1400" dirty="0" smtClean="0"/>
              <a:t>)</a:t>
            </a:r>
            <a:r>
              <a:rPr lang="ru-RU" sz="1400" dirty="0" smtClean="0"/>
              <a:t>= « медведь» схоже  с «</a:t>
            </a:r>
            <a:r>
              <a:rPr lang="en-GB" sz="1400" dirty="0" smtClean="0"/>
              <a:t>Man</a:t>
            </a:r>
            <a:r>
              <a:rPr lang="ru-RU" sz="1400" dirty="0" smtClean="0"/>
              <a:t>»- «человек»</a:t>
            </a:r>
            <a:r>
              <a:rPr lang="en-GB" sz="1400" dirty="0" smtClean="0"/>
              <a:t> (</a:t>
            </a:r>
            <a:r>
              <a:rPr lang="ru-RU" sz="1400" dirty="0" err="1" smtClean="0"/>
              <a:t>англ</a:t>
            </a:r>
            <a:r>
              <a:rPr lang="en-GB" sz="1400" dirty="0" smtClean="0"/>
              <a:t>)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57158" y="3347006"/>
            <a:ext cx="2802819" cy="369332"/>
          </a:xfrm>
          <a:prstGeom prst="rect">
            <a:avLst/>
          </a:prstGeom>
          <a:gradFill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</a:gradFill>
        </p:spPr>
        <p:txBody>
          <a:bodyPr wrap="none" rtlCol="0">
            <a:spAutoFit/>
          </a:bodyPr>
          <a:lstStyle/>
          <a:p>
            <a:r>
              <a:rPr lang="ru-RU" dirty="0" smtClean="0"/>
              <a:t>«медведь» - «человек»: 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32554" y="5691862"/>
            <a:ext cx="853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dirty="0" err="1" smtClean="0"/>
              <a:t>Lokys</a:t>
            </a:r>
            <a:r>
              <a:rPr lang="ru-RU" sz="1400" dirty="0" smtClean="0"/>
              <a:t>» (др. </a:t>
            </a:r>
            <a:r>
              <a:rPr lang="ru-RU" sz="1400" dirty="0" err="1" smtClean="0"/>
              <a:t>литов</a:t>
            </a:r>
            <a:r>
              <a:rPr lang="ru-RU" sz="1400" dirty="0" smtClean="0"/>
              <a:t>.) схоже с  «</a:t>
            </a:r>
            <a:r>
              <a:rPr lang="ru-RU" sz="1400" dirty="0" err="1" smtClean="0"/>
              <a:t>lacis</a:t>
            </a:r>
            <a:r>
              <a:rPr lang="ru-RU" sz="1400" dirty="0" smtClean="0"/>
              <a:t>»(др.лат) «медведь» и соответствует </a:t>
            </a:r>
            <a:r>
              <a:rPr lang="ru-RU" sz="1400" dirty="0" err="1" smtClean="0"/>
              <a:t>древне-индийскому</a:t>
            </a:r>
            <a:r>
              <a:rPr lang="ru-RU" sz="1400" dirty="0" smtClean="0"/>
              <a:t> «</a:t>
            </a:r>
            <a:r>
              <a:rPr lang="ru-RU" sz="1400" dirty="0" err="1" smtClean="0"/>
              <a:t>loka</a:t>
            </a:r>
            <a:r>
              <a:rPr lang="ru-RU" sz="1400" dirty="0" smtClean="0"/>
              <a:t>» (мир, вселенная)</a:t>
            </a:r>
            <a:endParaRPr lang="ru-RU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85720" y="5059932"/>
            <a:ext cx="3309939" cy="369332"/>
          </a:xfrm>
          <a:prstGeom prst="rect">
            <a:avLst/>
          </a:prstGeom>
          <a:gradFill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«Медведь – мир, вселенная»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429264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0034" y="571480"/>
            <a:ext cx="3532185" cy="400110"/>
          </a:xfrm>
          <a:prstGeom prst="rect">
            <a:avLst/>
          </a:prstGeom>
          <a:gradFill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Основная часть</a:t>
            </a:r>
          </a:p>
        </p:txBody>
      </p:sp>
      <p:pic>
        <p:nvPicPr>
          <p:cNvPr id="29" name="Рисунок 28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 flipH="1">
            <a:off x="4932363" y="571480"/>
            <a:ext cx="3925917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 Начало :  индоевропейцы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85720" y="1285860"/>
            <a:ext cx="4393420" cy="369332"/>
          </a:xfrm>
          <a:prstGeom prst="rect">
            <a:avLst/>
          </a:prstGeom>
          <a:gradFill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Медведь и имена: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14282" y="1928802"/>
            <a:ext cx="7500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Урсула ( </a:t>
            </a:r>
            <a:r>
              <a:rPr lang="ru-RU" sz="1400" dirty="0" err="1" smtClean="0"/>
              <a:t>латин</a:t>
            </a:r>
            <a:r>
              <a:rPr lang="ru-RU" sz="1400" dirty="0" smtClean="0"/>
              <a:t>.) = «</a:t>
            </a:r>
            <a:r>
              <a:rPr lang="ru-RU" sz="1400" dirty="0" err="1" smtClean="0"/>
              <a:t>Ursus</a:t>
            </a:r>
            <a:r>
              <a:rPr lang="ru-RU" sz="1400" dirty="0" smtClean="0"/>
              <a:t>», и буквально означает медведица.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214282" y="2428868"/>
            <a:ext cx="867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Артур(кельт.) =«</a:t>
            </a:r>
            <a:r>
              <a:rPr lang="ru-RU" sz="1400" dirty="0" err="1" smtClean="0"/>
              <a:t>arth</a:t>
            </a:r>
            <a:r>
              <a:rPr lang="ru-RU" sz="1400" dirty="0" smtClean="0"/>
              <a:t>» в переводе с валлийского языка значит медведь</a:t>
            </a:r>
            <a:endParaRPr lang="ru-RU" sz="1400" dirty="0"/>
          </a:p>
        </p:txBody>
      </p:sp>
      <p:sp>
        <p:nvSpPr>
          <p:cNvPr id="50" name="TextBox 49"/>
          <p:cNvSpPr txBox="1"/>
          <p:nvPr/>
        </p:nvSpPr>
        <p:spPr>
          <a:xfrm>
            <a:off x="142844" y="2928934"/>
            <a:ext cx="9250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«</a:t>
            </a:r>
            <a:r>
              <a:rPr lang="ru-RU" sz="1400" dirty="0" err="1" smtClean="0"/>
              <a:t>Торбьёрн</a:t>
            </a:r>
            <a:r>
              <a:rPr lang="ru-RU" sz="1400" dirty="0" smtClean="0"/>
              <a:t>» и «Бьёрн»( скандинавские)=«Бьёрн», «Бернард» (</a:t>
            </a:r>
            <a:r>
              <a:rPr lang="ru-RU" sz="1400" dirty="0" err="1" smtClean="0"/>
              <a:t>герм.-кельт</a:t>
            </a:r>
            <a:r>
              <a:rPr lang="ru-RU" sz="1400" dirty="0" smtClean="0"/>
              <a:t>) = медведь  </a:t>
            </a:r>
            <a:endParaRPr lang="ru-RU" sz="1400" dirty="0"/>
          </a:p>
        </p:txBody>
      </p:sp>
      <p:pic>
        <p:nvPicPr>
          <p:cNvPr id="51" name="Рисунок 50" descr="280px-Mieszko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6" y="3429000"/>
            <a:ext cx="1714512" cy="22839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0" y="571501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Мешко I </a:t>
            </a:r>
          </a:p>
          <a:p>
            <a:pPr algn="ctr"/>
            <a:r>
              <a:rPr lang="ru-RU" sz="1200" dirty="0" smtClean="0"/>
              <a:t>(«miedzwiedz»(польск.) =  (медведь). </a:t>
            </a:r>
          </a:p>
          <a:p>
            <a:endParaRPr lang="ru-RU" sz="1200" dirty="0"/>
          </a:p>
        </p:txBody>
      </p:sp>
      <p:pic>
        <p:nvPicPr>
          <p:cNvPr id="28" name="Рисунок 27" descr="Ursula_von_Köln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388" y="3429000"/>
            <a:ext cx="1000132" cy="23407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5714976" y="5896293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Святая Урсула (покровительница студентов). </a:t>
            </a:r>
          </a:p>
          <a:p>
            <a:endParaRPr lang="ru-RU" sz="1200" dirty="0"/>
          </a:p>
        </p:txBody>
      </p:sp>
      <p:pic>
        <p:nvPicPr>
          <p:cNvPr id="38" name="Рисунок 37" descr="Artus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9072" y="3429000"/>
            <a:ext cx="942981" cy="228601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857620" y="5896293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Король Артур </a:t>
            </a:r>
          </a:p>
          <a:p>
            <a:endParaRPr lang="ru-RU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429264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0034" y="571480"/>
            <a:ext cx="3532185" cy="400110"/>
          </a:xfrm>
          <a:prstGeom prst="rect">
            <a:avLst/>
          </a:prstGeom>
          <a:gradFill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Основная часть</a:t>
            </a:r>
          </a:p>
        </p:txBody>
      </p:sp>
      <p:pic>
        <p:nvPicPr>
          <p:cNvPr id="29" name="Рисунок 28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 flipH="1">
            <a:off x="4500562" y="571480"/>
            <a:ext cx="4357717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Возвращаясь к России. Славяне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78564" y="1714488"/>
            <a:ext cx="8643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Прародительница – Богиня воды Макошь (возможно жена или одно из воплощений Велеса)  </a:t>
            </a:r>
          </a:p>
          <a:p>
            <a:pPr algn="ctr"/>
            <a:r>
              <a:rPr lang="ru-RU" sz="1400" dirty="0" smtClean="0"/>
              <a:t>обитает в созвездии медведицы и имеет вид медведицы</a:t>
            </a:r>
          </a:p>
          <a:p>
            <a:pPr algn="ctr"/>
            <a:endParaRPr lang="ru-RU" sz="1400" dirty="0" smtClean="0"/>
          </a:p>
        </p:txBody>
      </p:sp>
      <p:sp>
        <p:nvSpPr>
          <p:cNvPr id="35" name="Прямоугольник 34"/>
          <p:cNvSpPr/>
          <p:nvPr/>
        </p:nvSpPr>
        <p:spPr>
          <a:xfrm>
            <a:off x="214282" y="2416726"/>
            <a:ext cx="31868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Макошь – белая медведица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643571" y="2416726"/>
            <a:ext cx="2857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Велес - бурый медведь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540348" y="3044137"/>
            <a:ext cx="3352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Бог скотоводства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Дал людям представление о мире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может превращаться в бурого медведя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285720" y="3023840"/>
            <a:ext cx="3352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/>
              <a:t> Мать всего живого на земле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Обитает в созвездии Большой  медведицы , откуда и пришли люди на землю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</p:txBody>
      </p:sp>
      <p:pic>
        <p:nvPicPr>
          <p:cNvPr id="57" name="Рисунок 56" descr="1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472" y="4429132"/>
            <a:ext cx="2481263" cy="1860947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3214679" y="5286388"/>
            <a:ext cx="567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Медвежьи лапы – главный оберег  от хищников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2193136" y="1214422"/>
            <a:ext cx="4614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Для славян , медведь – великий учитель </a:t>
            </a:r>
            <a:endParaRPr lang="ru-RU" dirty="0"/>
          </a:p>
        </p:txBody>
      </p:sp>
      <p:pic>
        <p:nvPicPr>
          <p:cNvPr id="44" name="Рисунок 43" descr="suomi_nov_4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08800" y="2420938"/>
            <a:ext cx="1339463" cy="1785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429264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0034" y="571480"/>
            <a:ext cx="3532185" cy="400110"/>
          </a:xfrm>
          <a:prstGeom prst="rect">
            <a:avLst/>
          </a:prstGeom>
          <a:gradFill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Основная часть</a:t>
            </a:r>
          </a:p>
        </p:txBody>
      </p:sp>
      <p:pic>
        <p:nvPicPr>
          <p:cNvPr id="29" name="Рисунок 28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 flipH="1">
            <a:off x="4500562" y="571480"/>
            <a:ext cx="4357717" cy="707886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Возвращаясь к России. Урал, Сибирь и Дальний восток</a:t>
            </a:r>
          </a:p>
        </p:txBody>
      </p:sp>
      <p:pic>
        <p:nvPicPr>
          <p:cNvPr id="26" name="Рисунок 25" descr="106652715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1962" y="1359367"/>
            <a:ext cx="2071702" cy="134890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714612" y="1466831"/>
            <a:ext cx="5643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Появление в наскальной живописи : 9.500  - 3000  лет до н.э (Нижний Тагил и Тюмень) 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339711" y="3571876"/>
            <a:ext cx="832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«хозяин», «</a:t>
            </a:r>
            <a:r>
              <a:rPr lang="ru-RU" sz="2000" dirty="0" err="1" smtClean="0"/>
              <a:t>дедушко</a:t>
            </a:r>
            <a:r>
              <a:rPr lang="ru-RU" sz="2000" dirty="0" smtClean="0"/>
              <a:t>», «костоправ», «</a:t>
            </a:r>
            <a:r>
              <a:rPr lang="ru-RU" sz="2000" dirty="0" err="1" smtClean="0"/>
              <a:t>сергачский</a:t>
            </a:r>
            <a:r>
              <a:rPr lang="ru-RU" sz="2000" dirty="0" smtClean="0"/>
              <a:t> барин», «</a:t>
            </a:r>
            <a:r>
              <a:rPr lang="ru-RU" sz="2000" dirty="0" err="1" smtClean="0"/>
              <a:t>урманный</a:t>
            </a:r>
            <a:r>
              <a:rPr lang="ru-RU" sz="2000" dirty="0" smtClean="0"/>
              <a:t>», «Михайло Иванович Топтыгин»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28596" y="5143512"/>
            <a:ext cx="5934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«Пень, колода, крута гора,</a:t>
            </a:r>
          </a:p>
          <a:p>
            <a:pPr algn="ctr"/>
            <a:r>
              <a:rPr lang="ru-RU" sz="2800" dirty="0" smtClean="0"/>
              <a:t> не видать черному зверю меня» </a:t>
            </a:r>
            <a:endParaRPr lang="ru-RU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146710" y="4572008"/>
            <a:ext cx="7840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Считалось, что от нежелательных встреч с медведем помогали слова :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1262016" y="3141663"/>
            <a:ext cx="5899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На истинном имени стояло жёсткое табу, и медведя звали :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928926" y="2369721"/>
            <a:ext cx="5143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Медведь – основатель рода, тотемный зверь</a:t>
            </a:r>
            <a:endParaRPr lang="ru-RU" sz="1600" dirty="0"/>
          </a:p>
        </p:txBody>
      </p:sp>
      <p:pic>
        <p:nvPicPr>
          <p:cNvPr id="41" name="Рисунок 40" descr="тотем1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272" y="1803399"/>
            <a:ext cx="613216" cy="1625601"/>
          </a:xfrm>
          <a:prstGeom prst="rect">
            <a:avLst/>
          </a:prstGeom>
        </p:spPr>
      </p:pic>
      <p:pic>
        <p:nvPicPr>
          <p:cNvPr id="43" name="Рисунок 42" descr="Рисунок4_show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5140" y="4929198"/>
            <a:ext cx="1785950" cy="13394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429264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0034" y="571480"/>
            <a:ext cx="3532185" cy="400110"/>
          </a:xfrm>
          <a:prstGeom prst="rect">
            <a:avLst/>
          </a:prstGeom>
          <a:gradFill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Основная часть</a:t>
            </a:r>
          </a:p>
        </p:txBody>
      </p:sp>
      <p:pic>
        <p:nvPicPr>
          <p:cNvPr id="29" name="Рисунок 28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 flipH="1">
            <a:off x="4500562" y="571480"/>
            <a:ext cx="4357717" cy="707886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Возвращаясь к России. Урал, Сибирь и Дальний восток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78762" y="1405275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Медвежьи праздники 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2060575"/>
            <a:ext cx="2543068" cy="646331"/>
          </a:xfrm>
          <a:prstGeom prst="rect">
            <a:avLst/>
          </a:prstGeom>
          <a:solidFill>
            <a:srgbClr val="9E1616">
              <a:alpha val="32000"/>
            </a:srgbClr>
          </a:solidFill>
        </p:spPr>
        <p:txBody>
          <a:bodyPr wrap="none">
            <a:spAutoFit/>
          </a:bodyPr>
          <a:lstStyle/>
          <a:p>
            <a:r>
              <a:rPr lang="ru-RU" dirty="0" smtClean="0"/>
              <a:t> У нижнеамурских и</a:t>
            </a:r>
          </a:p>
          <a:p>
            <a:r>
              <a:rPr lang="ru-RU" dirty="0" smtClean="0"/>
              <a:t> сахалинских народов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5148263" y="2708275"/>
            <a:ext cx="3857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Всеобщий, но все расходы берёт отдельный род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Медвежонок вскармливается у семей по очереди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Приглашённые гости убивают медведя и едят его мясо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28596" y="2682145"/>
            <a:ext cx="36385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Межродовой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Происходит охота на медведя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Шкуру убитого медведя привозят в деревню и почётном месте  в доме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000100" y="2060575"/>
            <a:ext cx="1820370" cy="646331"/>
          </a:xfrm>
          <a:prstGeom prst="rect">
            <a:avLst/>
          </a:prstGeom>
          <a:solidFill>
            <a:srgbClr val="9E1616">
              <a:alpha val="31000"/>
            </a:srgbClr>
          </a:solidFill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У обских угров,</a:t>
            </a:r>
          </a:p>
          <a:p>
            <a:pPr algn="ctr"/>
            <a:r>
              <a:rPr lang="ru-RU" dirty="0" smtClean="0"/>
              <a:t> вогулов</a:t>
            </a:r>
            <a:endParaRPr lang="ru-RU" dirty="0"/>
          </a:p>
        </p:txBody>
      </p:sp>
      <p:cxnSp>
        <p:nvCxnSpPr>
          <p:cNvPr id="45" name="Прямая со стрелкой 44"/>
          <p:cNvCxnSpPr/>
          <p:nvPr/>
        </p:nvCxnSpPr>
        <p:spPr>
          <a:xfrm rot="10800000" flipV="1">
            <a:off x="3162270" y="1785926"/>
            <a:ext cx="904905" cy="274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Рисунок 51" descr="ba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11638" y="2028743"/>
            <a:ext cx="928323" cy="679532"/>
          </a:xfrm>
          <a:prstGeom prst="rect">
            <a:avLst/>
          </a:prstGeom>
        </p:spPr>
      </p:pic>
      <p:pic>
        <p:nvPicPr>
          <p:cNvPr id="54" name="Рисунок 53" descr="m_medved_klik_mini_68x8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1638" y="3141663"/>
            <a:ext cx="792163" cy="931956"/>
          </a:xfrm>
          <a:prstGeom prst="rect">
            <a:avLst/>
          </a:prstGeom>
        </p:spPr>
      </p:pic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-225603" y="5643578"/>
            <a:ext cx="94523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Клыки и когти хранили как талисманы, а глаз медведя вешали на шею ребёнку, как оберег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>
            <a:off x="5148263" y="1785926"/>
            <a:ext cx="852497" cy="274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Рисунок 62" descr="0_7ce9_c7555cc1_-3-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72" y="4214818"/>
            <a:ext cx="927885" cy="13890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429264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0034" y="571480"/>
            <a:ext cx="3532185" cy="400110"/>
          </a:xfrm>
          <a:prstGeom prst="rect">
            <a:avLst/>
          </a:prstGeom>
          <a:gradFill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Основная часть</a:t>
            </a:r>
          </a:p>
        </p:txBody>
      </p:sp>
      <p:pic>
        <p:nvPicPr>
          <p:cNvPr id="29" name="Рисунок 28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 flipH="1">
            <a:off x="4500562" y="571480"/>
            <a:ext cx="4357717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Образ медведя в фольклоре</a:t>
            </a:r>
          </a:p>
        </p:txBody>
      </p:sp>
      <p:cxnSp>
        <p:nvCxnSpPr>
          <p:cNvPr id="45" name="Прямая со стрелкой 44"/>
          <p:cNvCxnSpPr/>
          <p:nvPr/>
        </p:nvCxnSpPr>
        <p:spPr>
          <a:xfrm rot="10800000" flipV="1">
            <a:off x="3162270" y="1785926"/>
            <a:ext cx="904905" cy="274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148263" y="1785926"/>
            <a:ext cx="852497" cy="2746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012412" y="1428736"/>
            <a:ext cx="5203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Медведь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57158" y="1774607"/>
            <a:ext cx="3557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Добрый, наивный, бестолковый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643570" y="1774607"/>
            <a:ext cx="2781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Злой, жадный, неуклюжий</a:t>
            </a:r>
            <a:endParaRPr lang="ru-RU" dirty="0"/>
          </a:p>
        </p:txBody>
      </p:sp>
      <p:pic>
        <p:nvPicPr>
          <p:cNvPr id="44" name="Рисунок 43" descr="Lis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857760"/>
            <a:ext cx="2183365" cy="1379528"/>
          </a:xfrm>
          <a:prstGeom prst="rect">
            <a:avLst/>
          </a:prstGeom>
        </p:spPr>
      </p:pic>
      <p:pic>
        <p:nvPicPr>
          <p:cNvPr id="51" name="Рисунок 50" descr="1289598044_teremok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5206" y="4929198"/>
            <a:ext cx="1515269" cy="1315253"/>
          </a:xfrm>
          <a:prstGeom prst="rect">
            <a:avLst/>
          </a:prstGeom>
        </p:spPr>
      </p:pic>
      <p:pic>
        <p:nvPicPr>
          <p:cNvPr id="55" name="Рисунок 54" descr="1295839827_stranicy-iz-muzhik-i-medved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10781" y="4885655"/>
            <a:ext cx="2214577" cy="1426188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4572000" y="2844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«Пахал мужик ниву, пришел к нему медведь и говорит ему: «Мужик, я тебя сломаю!»</a:t>
            </a:r>
            <a:endParaRPr lang="ru-RU" sz="16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500563" y="371633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/>
              <a:t>«Старик пошел по дрова; попал ему навстречу медведь и сказывает: «Старик, давай бороться»</a:t>
            </a:r>
            <a:endParaRPr lang="ru-RU" sz="1600" dirty="0"/>
          </a:p>
        </p:txBody>
      </p:sp>
      <p:pic>
        <p:nvPicPr>
          <p:cNvPr id="60" name="Рисунок 59" descr="masha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05095" y="4857760"/>
            <a:ext cx="1240636" cy="1459573"/>
          </a:xfrm>
          <a:prstGeom prst="rect">
            <a:avLst/>
          </a:prstGeom>
        </p:spPr>
      </p:pic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42844" y="2890391"/>
            <a:ext cx="364965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«Медведю сделалось смешно. Перевалился он на другой бок, закрыл морду</a:t>
            </a:r>
            <a:r>
              <a:rPr kumimoji="0" lang="ru-RU" sz="16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лапой и сейчас же захрапел .»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88460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285720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52500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57159" y="2369721"/>
            <a:ext cx="853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/>
              <a:t>           Ревда                                              Карелия                                 Данилов                                       Вытегра                             Ямало-Ненецкий АО</a:t>
            </a:r>
          </a:p>
          <a:p>
            <a:r>
              <a:rPr lang="ru-RU" sz="800" dirty="0" smtClean="0"/>
              <a:t>                                                                                                                                                                             </a:t>
            </a:r>
            <a:endParaRPr lang="ru-RU" sz="800" dirty="0"/>
          </a:p>
        </p:txBody>
      </p:sp>
      <p:pic>
        <p:nvPicPr>
          <p:cNvPr id="37943" name="Picture 55" descr="Ревда, свердловская область"/>
          <p:cNvPicPr>
            <a:picLocks noChangeAspect="1" noChangeArrowheads="1"/>
          </p:cNvPicPr>
          <p:nvPr/>
        </p:nvPicPr>
        <p:blipFill>
          <a:blip r:embed="rId6" cstate="print"/>
          <a:srcRect r="-5975" b="3394"/>
          <a:stretch>
            <a:fillRect/>
          </a:stretch>
        </p:blipFill>
        <p:spPr bwMode="auto">
          <a:xfrm>
            <a:off x="571472" y="1285860"/>
            <a:ext cx="685800" cy="1000125"/>
          </a:xfrm>
          <a:prstGeom prst="rect">
            <a:avLst/>
          </a:prstGeom>
          <a:noFill/>
        </p:spPr>
      </p:pic>
      <p:pic>
        <p:nvPicPr>
          <p:cNvPr id="37942" name="Picture 54" descr="Карел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0232" y="1214422"/>
            <a:ext cx="1009650" cy="1009650"/>
          </a:xfrm>
          <a:prstGeom prst="rect">
            <a:avLst/>
          </a:prstGeom>
          <a:noFill/>
        </p:spPr>
      </p:pic>
      <p:pic>
        <p:nvPicPr>
          <p:cNvPr id="37941" name="Picture 53" descr="данилов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0430" y="1285860"/>
            <a:ext cx="628650" cy="1000125"/>
          </a:xfrm>
          <a:prstGeom prst="rect">
            <a:avLst/>
          </a:prstGeom>
          <a:noFill/>
        </p:spPr>
      </p:pic>
      <p:pic>
        <p:nvPicPr>
          <p:cNvPr id="37940" name="Picture 52" descr="вытегра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33971" y="1357298"/>
            <a:ext cx="752475" cy="942975"/>
          </a:xfrm>
          <a:prstGeom prst="rect">
            <a:avLst/>
          </a:prstGeom>
          <a:noFill/>
        </p:spPr>
      </p:pic>
      <p:pic>
        <p:nvPicPr>
          <p:cNvPr id="37939" name="Picture 51" descr="Coat_of_Arms_of_Yamal_Nenetsi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389" y="1195881"/>
            <a:ext cx="857256" cy="1156779"/>
          </a:xfrm>
          <a:prstGeom prst="rect">
            <a:avLst/>
          </a:prstGeom>
          <a:noFill/>
        </p:spPr>
      </p:pic>
      <p:pic>
        <p:nvPicPr>
          <p:cNvPr id="37938" name="Picture 50" descr="g9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97" y="1269375"/>
            <a:ext cx="1285884" cy="1088056"/>
          </a:xfrm>
          <a:prstGeom prst="rect">
            <a:avLst/>
          </a:prstGeom>
          <a:noFill/>
        </p:spPr>
      </p:pic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47" name="Rectangle 59"/>
          <p:cNvSpPr>
            <a:spLocks noChangeArrowheads="1"/>
          </p:cNvSpPr>
          <p:nvPr/>
        </p:nvSpPr>
        <p:spPr bwMode="auto">
          <a:xfrm>
            <a:off x="0" y="300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0" y="3952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49" name="Rectangle 61"/>
          <p:cNvSpPr>
            <a:spLocks noChangeArrowheads="1"/>
          </p:cNvSpPr>
          <p:nvPr/>
        </p:nvSpPr>
        <p:spPr bwMode="auto">
          <a:xfrm>
            <a:off x="0" y="5019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50" name="Rectangle 62"/>
          <p:cNvSpPr>
            <a:spLocks noChangeArrowheads="1"/>
          </p:cNvSpPr>
          <p:nvPr/>
        </p:nvSpPr>
        <p:spPr bwMode="auto">
          <a:xfrm>
            <a:off x="0" y="5962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         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001023" y="2214554"/>
            <a:ext cx="5715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                                                                                                                                              Москва                                                                                                                                 (СВАО)</a:t>
            </a:r>
            <a:endParaRPr lang="ru-RU" sz="800" dirty="0" smtClean="0">
              <a:latin typeface="Arial" pitchFamily="34" charset="0"/>
            </a:endParaRPr>
          </a:p>
          <a:p>
            <a:endParaRPr lang="ru-RU" dirty="0"/>
          </a:p>
        </p:txBody>
      </p:sp>
      <p:pic>
        <p:nvPicPr>
          <p:cNvPr id="37957" name="Picture 69" descr="Coat_of_Arms_of_Syktyvkar_(Komi)_(2005)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596" y="2728914"/>
            <a:ext cx="723900" cy="914400"/>
          </a:xfrm>
          <a:prstGeom prst="rect">
            <a:avLst/>
          </a:prstGeom>
          <a:noFill/>
        </p:spPr>
      </p:pic>
      <p:pic>
        <p:nvPicPr>
          <p:cNvPr id="37956" name="Picture 68" descr="24kodinsk_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08" y="2714620"/>
            <a:ext cx="723900" cy="895350"/>
          </a:xfrm>
          <a:prstGeom prst="rect">
            <a:avLst/>
          </a:prstGeom>
          <a:noFill/>
        </p:spPr>
      </p:pic>
      <p:pic>
        <p:nvPicPr>
          <p:cNvPr id="37955" name="Picture 67" descr="24nori_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28992" y="2738439"/>
            <a:ext cx="785818" cy="904875"/>
          </a:xfrm>
          <a:prstGeom prst="rect">
            <a:avLst/>
          </a:prstGeom>
          <a:noFill/>
        </p:spPr>
      </p:pic>
      <p:pic>
        <p:nvPicPr>
          <p:cNvPr id="37954" name="Picture 66" descr="e3c60a0fbf9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72066" y="2714620"/>
            <a:ext cx="723900" cy="952500"/>
          </a:xfrm>
          <a:prstGeom prst="rect">
            <a:avLst/>
          </a:prstGeom>
          <a:noFill/>
        </p:spPr>
      </p:pic>
      <p:pic>
        <p:nvPicPr>
          <p:cNvPr id="37953" name="Picture 65" descr="fil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10344" y="2697163"/>
            <a:ext cx="876300" cy="1019175"/>
          </a:xfrm>
          <a:prstGeom prst="rect">
            <a:avLst/>
          </a:prstGeom>
          <a:noFill/>
        </p:spPr>
      </p:pic>
      <p:pic>
        <p:nvPicPr>
          <p:cNvPr id="37952" name="Picture 64" descr="ekaterin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48605" y="2714620"/>
            <a:ext cx="1209675" cy="933450"/>
          </a:xfrm>
          <a:prstGeom prst="rect">
            <a:avLst/>
          </a:prstGeom>
          <a:noFill/>
        </p:spPr>
      </p:pic>
      <p:sp>
        <p:nvSpPr>
          <p:cNvPr id="37958" name="Rectangle 7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59" name="Rectangle 71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0" y="2714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0" y="366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0" y="468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0" y="5619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970" name="Picture 82" descr="point3858_Coat_of_Arms_of_Khabarovsky_kray_(N2)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7158" y="3859214"/>
            <a:ext cx="903542" cy="1069984"/>
          </a:xfrm>
          <a:prstGeom prst="rect">
            <a:avLst/>
          </a:prstGeom>
          <a:noFill/>
        </p:spPr>
      </p:pic>
      <p:pic>
        <p:nvPicPr>
          <p:cNvPr id="37969" name="Picture 81" descr="novgorodgerb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2124063" y="3929072"/>
            <a:ext cx="733425" cy="857250"/>
          </a:xfrm>
          <a:prstGeom prst="rect">
            <a:avLst/>
          </a:prstGeom>
          <a:noFill/>
        </p:spPr>
      </p:pic>
      <p:pic>
        <p:nvPicPr>
          <p:cNvPr id="37968" name="Picture 80" descr="kolimsk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3357554" y="3857628"/>
            <a:ext cx="857256" cy="857256"/>
          </a:xfrm>
          <a:prstGeom prst="rect">
            <a:avLst/>
          </a:prstGeom>
          <a:noFill/>
        </p:spPr>
      </p:pic>
      <p:pic>
        <p:nvPicPr>
          <p:cNvPr id="37967" name="Picture 79" descr="image00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094941" y="3929066"/>
            <a:ext cx="762943" cy="938214"/>
          </a:xfrm>
          <a:prstGeom prst="rect">
            <a:avLst/>
          </a:prstGeom>
          <a:noFill/>
        </p:spPr>
      </p:pic>
      <p:pic>
        <p:nvPicPr>
          <p:cNvPr id="37966" name="Picture 78" descr="gerbkolpashovo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6543694" y="3946342"/>
            <a:ext cx="814388" cy="981442"/>
          </a:xfrm>
          <a:prstGeom prst="rect">
            <a:avLst/>
          </a:prstGeom>
          <a:noFill/>
        </p:spPr>
      </p:pic>
      <p:pic>
        <p:nvPicPr>
          <p:cNvPr id="37965" name="Picture 77" descr="анадырь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858148" y="3962410"/>
            <a:ext cx="704850" cy="895350"/>
          </a:xfrm>
          <a:prstGeom prst="rect">
            <a:avLst/>
          </a:prstGeom>
          <a:noFill/>
        </p:spPr>
      </p:pic>
      <p:sp>
        <p:nvSpPr>
          <p:cNvPr id="37971" name="Rectangle 8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72" name="Rectangle 84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73" name="Rectangle 85"/>
          <p:cNvSpPr>
            <a:spLocks noChangeArrowheads="1"/>
          </p:cNvSpPr>
          <p:nvPr/>
        </p:nvSpPr>
        <p:spPr bwMode="auto">
          <a:xfrm>
            <a:off x="0" y="2171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74" name="Rectangle 86"/>
          <p:cNvSpPr>
            <a:spLocks noChangeArrowheads="1"/>
          </p:cNvSpPr>
          <p:nvPr/>
        </p:nvSpPr>
        <p:spPr bwMode="auto">
          <a:xfrm>
            <a:off x="0" y="3076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75" name="Rectangle 87"/>
          <p:cNvSpPr>
            <a:spLocks noChangeArrowheads="1"/>
          </p:cNvSpPr>
          <p:nvPr/>
        </p:nvSpPr>
        <p:spPr bwMode="auto">
          <a:xfrm>
            <a:off x="0" y="394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76" name="Rectangle 88"/>
          <p:cNvSpPr>
            <a:spLocks noChangeArrowheads="1"/>
          </p:cNvSpPr>
          <p:nvPr/>
        </p:nvSpPr>
        <p:spPr bwMode="auto">
          <a:xfrm>
            <a:off x="0" y="4838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7982" name="Picture 94" descr="89krasnoselkupsky_g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2714612" y="5234007"/>
            <a:ext cx="752475" cy="981075"/>
          </a:xfrm>
          <a:prstGeom prst="rect">
            <a:avLst/>
          </a:prstGeom>
          <a:noFill/>
        </p:spPr>
      </p:pic>
      <p:pic>
        <p:nvPicPr>
          <p:cNvPr id="37981" name="Picture 93" descr="0_2a86b_f547658_L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260147" y="5229225"/>
            <a:ext cx="716557" cy="1008063"/>
          </a:xfrm>
          <a:prstGeom prst="rect">
            <a:avLst/>
          </a:prstGeom>
          <a:noFill/>
        </p:spPr>
      </p:pic>
      <p:pic>
        <p:nvPicPr>
          <p:cNvPr id="37980" name="Picture 92" descr="20090429203908-1370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629288" y="4837113"/>
            <a:ext cx="800100" cy="1400175"/>
          </a:xfrm>
          <a:prstGeom prst="rect">
            <a:avLst/>
          </a:prstGeom>
          <a:noFill/>
        </p:spPr>
      </p:pic>
      <p:sp>
        <p:nvSpPr>
          <p:cNvPr id="37983" name="Rectangle 9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7984" name="Rectangle 96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85" name="Rectangle 97"/>
          <p:cNvSpPr>
            <a:spLocks noChangeArrowheads="1"/>
          </p:cNvSpPr>
          <p:nvPr/>
        </p:nvSpPr>
        <p:spPr bwMode="auto">
          <a:xfrm>
            <a:off x="0" y="1952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86" name="Rectangle 98"/>
          <p:cNvSpPr>
            <a:spLocks noChangeArrowheads="1"/>
          </p:cNvSpPr>
          <p:nvPr/>
        </p:nvSpPr>
        <p:spPr bwMode="auto">
          <a:xfrm>
            <a:off x="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87" name="Rectangle 99"/>
          <p:cNvSpPr>
            <a:spLocks noChangeArrowheads="1"/>
          </p:cNvSpPr>
          <p:nvPr/>
        </p:nvSpPr>
        <p:spPr bwMode="auto">
          <a:xfrm>
            <a:off x="0" y="4400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88" name="Rectangle 100"/>
          <p:cNvSpPr>
            <a:spLocks noChangeArrowheads="1"/>
          </p:cNvSpPr>
          <p:nvPr/>
        </p:nvSpPr>
        <p:spPr bwMode="auto">
          <a:xfrm>
            <a:off x="0" y="565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989" name="Rectangle 101"/>
          <p:cNvSpPr>
            <a:spLocks noChangeArrowheads="1"/>
          </p:cNvSpPr>
          <p:nvPr/>
        </p:nvSpPr>
        <p:spPr bwMode="auto">
          <a:xfrm>
            <a:off x="0" y="669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00034" y="571480"/>
            <a:ext cx="3532185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Основная часть</a:t>
            </a:r>
          </a:p>
        </p:txBody>
      </p:sp>
      <p:pic>
        <p:nvPicPr>
          <p:cNvPr id="76" name="Рисунок 75" descr="логотип.gif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78" name="Text Box 7"/>
          <p:cNvSpPr txBox="1">
            <a:spLocks noChangeArrowheads="1"/>
          </p:cNvSpPr>
          <p:nvPr/>
        </p:nvSpPr>
        <p:spPr bwMode="auto">
          <a:xfrm flipH="1">
            <a:off x="4932363" y="571480"/>
            <a:ext cx="3925917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Медведь в геральдике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7849461" y="3713622"/>
            <a:ext cx="8659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 Екатеринбург</a:t>
            </a:r>
            <a:endParaRPr lang="ru-RU" sz="8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8001024" y="4929198"/>
            <a:ext cx="61106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Анадырь</a:t>
            </a:r>
            <a:endParaRPr lang="ru-RU" sz="800" dirty="0"/>
          </a:p>
        </p:txBody>
      </p:sp>
      <p:sp>
        <p:nvSpPr>
          <p:cNvPr id="81" name="Прямоугольник 80"/>
          <p:cNvSpPr/>
          <p:nvPr/>
        </p:nvSpPr>
        <p:spPr>
          <a:xfrm>
            <a:off x="4859338" y="3716338"/>
            <a:ext cx="236475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      Малоярославец                             Пермь </a:t>
            </a:r>
            <a:endParaRPr lang="ru-RU" sz="8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3474599" y="3713622"/>
            <a:ext cx="66877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Норильск </a:t>
            </a:r>
            <a:endParaRPr lang="ru-RU" sz="800" dirty="0"/>
          </a:p>
        </p:txBody>
      </p:sp>
      <p:sp>
        <p:nvSpPr>
          <p:cNvPr id="83" name="Прямоугольник 82"/>
          <p:cNvSpPr/>
          <p:nvPr/>
        </p:nvSpPr>
        <p:spPr>
          <a:xfrm>
            <a:off x="328889" y="3716338"/>
            <a:ext cx="256993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dirty="0" smtClean="0"/>
              <a:t>Сыктывкар                                                  </a:t>
            </a:r>
            <a:r>
              <a:rPr lang="ru-RU" sz="800" dirty="0" err="1" smtClean="0"/>
              <a:t>Кодинск</a:t>
            </a:r>
            <a:r>
              <a:rPr lang="ru-RU" sz="800" dirty="0" smtClean="0"/>
              <a:t> </a:t>
            </a:r>
            <a:endParaRPr lang="ru-RU" sz="800" dirty="0"/>
          </a:p>
        </p:txBody>
      </p:sp>
      <p:sp>
        <p:nvSpPr>
          <p:cNvPr id="84" name="Прямоугольник 83"/>
          <p:cNvSpPr/>
          <p:nvPr/>
        </p:nvSpPr>
        <p:spPr>
          <a:xfrm>
            <a:off x="428596" y="4947834"/>
            <a:ext cx="9072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Хабаровский                                        Новгород                              </a:t>
            </a:r>
            <a:r>
              <a:rPr lang="ru-RU" sz="800" dirty="0" err="1" smtClean="0"/>
              <a:t>Колымск</a:t>
            </a:r>
            <a:r>
              <a:rPr lang="ru-RU" sz="800" dirty="0" smtClean="0"/>
              <a:t>                                                Сергач                               </a:t>
            </a:r>
            <a:r>
              <a:rPr lang="ru-RU" sz="800" dirty="0" err="1" smtClean="0"/>
              <a:t>Колпашевское</a:t>
            </a:r>
            <a:r>
              <a:rPr lang="ru-RU" sz="800" dirty="0" smtClean="0"/>
              <a:t>  НП</a:t>
            </a:r>
          </a:p>
          <a:p>
            <a:r>
              <a:rPr lang="ru-RU" sz="800" dirty="0" smtClean="0"/>
              <a:t>     край </a:t>
            </a:r>
            <a:endParaRPr lang="ru-RU" sz="8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4357686" y="6142514"/>
            <a:ext cx="928694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/>
              <a:t>Вохма                                     Ярославль</a:t>
            </a:r>
            <a:endParaRPr lang="ru-RU" sz="800" dirty="0"/>
          </a:p>
        </p:txBody>
      </p:sp>
      <p:sp>
        <p:nvSpPr>
          <p:cNvPr id="86" name="TextBox 85"/>
          <p:cNvSpPr txBox="1"/>
          <p:nvPr/>
        </p:nvSpPr>
        <p:spPr>
          <a:xfrm>
            <a:off x="2432230" y="6142514"/>
            <a:ext cx="14253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dirty="0" err="1" smtClean="0"/>
              <a:t>Красноселькупский</a:t>
            </a:r>
            <a:r>
              <a:rPr lang="ru-RU" sz="800" dirty="0" smtClean="0"/>
              <a:t> район</a:t>
            </a:r>
            <a:endParaRPr lang="ru-RU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 flipH="1">
            <a:off x="4932363" y="571480"/>
            <a:ext cx="3925917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Медвежонок Миша</a:t>
            </a:r>
          </a:p>
        </p:txBody>
      </p:sp>
      <p:pic>
        <p:nvPicPr>
          <p:cNvPr id="21" name="Рисунок 20" descr="Logo_and_Olympic_mascot_1980_Summer_Olympics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255713"/>
            <a:ext cx="3305175" cy="4981575"/>
          </a:xfrm>
          <a:prstGeom prst="rect">
            <a:avLst/>
          </a:prstGeom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0034" y="571480"/>
            <a:ext cx="3532185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Основная часть</a:t>
            </a:r>
          </a:p>
        </p:txBody>
      </p:sp>
      <p:pic>
        <p:nvPicPr>
          <p:cNvPr id="22" name="Рисунок 21" descr="логотип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500563" y="1285860"/>
            <a:ext cx="452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символ Олимпиады в Москве 1980 году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4500563" y="20977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олицетворяет у спортсменов силу упорство и смелость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500563" y="40005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Изготовитель :ООО «Фабрика искусственного меха» в Украине, в городе Жёлтые воды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00563" y="3347006"/>
            <a:ext cx="2664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автор Виктор Чижиков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88460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642910" y="142852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571604" y="142852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431768" y="577974"/>
            <a:ext cx="3997356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Современная Россия</a:t>
            </a:r>
            <a:endParaRPr lang="ru-RU" sz="2000" b="1" dirty="0">
              <a:latin typeface="Arial Unicode MS" pitchFamily="34" charset="-128"/>
            </a:endParaRPr>
          </a:p>
        </p:txBody>
      </p:sp>
      <p:pic>
        <p:nvPicPr>
          <p:cNvPr id="22" name="Рисунок 21" descr="83816c2d96b7f9e3981cc6e5a146bdf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9842" y="1142984"/>
            <a:ext cx="2218438" cy="1612113"/>
          </a:xfrm>
          <a:prstGeom prst="rect">
            <a:avLst/>
          </a:prstGeom>
        </p:spPr>
      </p:pic>
      <p:pic>
        <p:nvPicPr>
          <p:cNvPr id="23" name="Рисунок 22" descr="main_logo2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3269" y="3139933"/>
            <a:ext cx="1964153" cy="1289199"/>
          </a:xfrm>
          <a:prstGeom prst="rect">
            <a:avLst/>
          </a:prstGeom>
        </p:spPr>
      </p:pic>
      <p:pic>
        <p:nvPicPr>
          <p:cNvPr id="24" name="Рисунок 23" descr="preved_medved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00892" y="3143248"/>
            <a:ext cx="1188158" cy="1428760"/>
          </a:xfrm>
          <a:prstGeom prst="rect">
            <a:avLst/>
          </a:prstGeom>
        </p:spPr>
      </p:pic>
      <p:pic>
        <p:nvPicPr>
          <p:cNvPr id="25" name="Рисунок 24" descr="31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388" y="4880779"/>
            <a:ext cx="2500330" cy="1405741"/>
          </a:xfrm>
          <a:prstGeom prst="rect">
            <a:avLst/>
          </a:prstGeom>
        </p:spPr>
      </p:pic>
      <p:pic>
        <p:nvPicPr>
          <p:cNvPr id="27" name="Рисунок 26" descr="логотип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 flipH="1">
            <a:off x="4211638" y="500042"/>
            <a:ext cx="4646642" cy="707886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 Образ медведя в современной массовой культуре</a:t>
            </a:r>
          </a:p>
        </p:txBody>
      </p:sp>
      <p:pic>
        <p:nvPicPr>
          <p:cNvPr id="36" name="Рисунок 35" descr="1238349585_medvedi014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495" y="1228641"/>
            <a:ext cx="2228365" cy="1479634"/>
          </a:xfrm>
          <a:prstGeom prst="rect">
            <a:avLst/>
          </a:prstGeom>
        </p:spPr>
      </p:pic>
      <p:pic>
        <p:nvPicPr>
          <p:cNvPr id="20" name="Рисунок 19" descr="1279209051_279748_medvedon-prekrasen-bolshoj-i-moguchij-kak-rossiy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4612" y="1643050"/>
            <a:ext cx="3599411" cy="2970715"/>
          </a:xfrm>
          <a:prstGeom prst="rect">
            <a:avLst/>
          </a:prstGeom>
        </p:spPr>
      </p:pic>
      <p:pic>
        <p:nvPicPr>
          <p:cNvPr id="37" name="Рисунок 36" descr="BearsLogo-MOSCOW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1868" y="5169232"/>
            <a:ext cx="1643070" cy="1117288"/>
          </a:xfrm>
          <a:prstGeom prst="rect">
            <a:avLst/>
          </a:prstGeom>
        </p:spPr>
      </p:pic>
      <p:pic>
        <p:nvPicPr>
          <p:cNvPr id="39" name="Рисунок 38" descr="иии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0034" y="4429132"/>
            <a:ext cx="1361325" cy="18907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08986" flipV="1">
            <a:off x="2988460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1071538" y="1142984"/>
          <a:ext cx="6357950" cy="7086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Worksheet" r:id="rId8" imgW="5752998" imgH="5772180" progId="Excel.Sheet.8">
                  <p:embed/>
                </p:oleObj>
              </mc:Choice>
              <mc:Fallback>
                <p:oleObj name="Worksheet" r:id="rId8" imgW="5752998" imgH="5772180" progId="Excel.Sheet.8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142984"/>
                        <a:ext cx="6357950" cy="70866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0034" y="571480"/>
            <a:ext cx="3532185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Основная часть</a:t>
            </a:r>
          </a:p>
        </p:txBody>
      </p:sp>
      <p:pic>
        <p:nvPicPr>
          <p:cNvPr id="22" name="Рисунок 21" descr="логотип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24" name="Text Box 7"/>
          <p:cNvSpPr txBox="1">
            <a:spLocks noChangeArrowheads="1"/>
          </p:cNvSpPr>
          <p:nvPr/>
        </p:nvSpPr>
        <p:spPr bwMode="auto">
          <a:xfrm flipH="1">
            <a:off x="4932363" y="571480"/>
            <a:ext cx="3925917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 Общественное мнение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88459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754063" y="571480"/>
            <a:ext cx="3532185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Оглавление</a:t>
            </a:r>
            <a:endParaRPr lang="ru-RU" sz="2000" b="1" dirty="0">
              <a:latin typeface="Arial Unicode MS" pitchFamily="34" charset="-128"/>
            </a:endParaRPr>
          </a:p>
        </p:txBody>
      </p:sp>
      <p:pic>
        <p:nvPicPr>
          <p:cNvPr id="22" name="Рисунок 21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928795" y="1000108"/>
            <a:ext cx="9501254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Главный слайд………………………………………………………………………….1</a:t>
            </a:r>
          </a:p>
          <a:p>
            <a:r>
              <a:rPr lang="ru-RU" sz="1400" dirty="0" smtClean="0"/>
              <a:t>Оглавление……………………………………………………………………………...2</a:t>
            </a:r>
          </a:p>
          <a:p>
            <a:r>
              <a:rPr lang="ru-RU" sz="1400" dirty="0" smtClean="0"/>
              <a:t>Введение………………………………………………………………………….......3,4</a:t>
            </a:r>
          </a:p>
          <a:p>
            <a:r>
              <a:rPr lang="ru-RU" sz="1400" dirty="0" smtClean="0"/>
              <a:t>Актуальность……………………………………………………………………………5</a:t>
            </a:r>
          </a:p>
          <a:p>
            <a:r>
              <a:rPr lang="ru-RU" sz="1400" dirty="0" smtClean="0"/>
              <a:t>Цель………………………………………………………………………………………6</a:t>
            </a:r>
          </a:p>
          <a:p>
            <a:r>
              <a:rPr lang="ru-RU" sz="1400" dirty="0" smtClean="0"/>
              <a:t>Задачи……………………………………………………………………………………7</a:t>
            </a:r>
          </a:p>
          <a:p>
            <a:pPr algn="ctr"/>
            <a:r>
              <a:rPr lang="ru-RU" sz="1400" dirty="0" smtClean="0"/>
              <a:t>Основная часть</a:t>
            </a:r>
          </a:p>
          <a:p>
            <a:r>
              <a:rPr lang="ru-RU" sz="1400" dirty="0" smtClean="0"/>
              <a:t>Место медведя в мифах и легендах на территории Евразии………………….8</a:t>
            </a:r>
          </a:p>
          <a:p>
            <a:r>
              <a:rPr lang="ru-RU" sz="1400" dirty="0" smtClean="0"/>
              <a:t>Начало : Индоевропейцы…………………………………………………………….9</a:t>
            </a:r>
          </a:p>
          <a:p>
            <a:r>
              <a:rPr lang="ru-RU" sz="1400" dirty="0" smtClean="0"/>
              <a:t>Лингвистическое подтверждение………………………………………………… .10</a:t>
            </a:r>
          </a:p>
          <a:p>
            <a:r>
              <a:rPr lang="ru-RU" sz="1400" dirty="0" smtClean="0"/>
              <a:t>Начало : Индоевропейцы. Медведь и имена…………………………………….11</a:t>
            </a:r>
          </a:p>
          <a:p>
            <a:r>
              <a:rPr lang="ru-RU" sz="1400" dirty="0" smtClean="0"/>
              <a:t>Возвращаясь к России. Славяне…………………………………………………..12</a:t>
            </a:r>
          </a:p>
          <a:p>
            <a:r>
              <a:rPr lang="ru-RU" sz="1400" dirty="0" smtClean="0"/>
              <a:t>Возвращаясь к России. Народы Сибири, Урала и Дальнего Востока……….13</a:t>
            </a:r>
          </a:p>
          <a:p>
            <a:r>
              <a:rPr lang="ru-RU" sz="1400" dirty="0" smtClean="0"/>
              <a:t>Медвежьи праздники………………………………………………………………...14</a:t>
            </a:r>
          </a:p>
          <a:p>
            <a:r>
              <a:rPr lang="ru-RU" sz="1400" dirty="0" smtClean="0"/>
              <a:t>Образ медведя в фольклоре……………………………………………………….15</a:t>
            </a:r>
          </a:p>
          <a:p>
            <a:r>
              <a:rPr lang="ru-RU" sz="1400" dirty="0" smtClean="0"/>
              <a:t>Медведь в геральдике……………………………………………………………….16</a:t>
            </a:r>
          </a:p>
          <a:p>
            <a:r>
              <a:rPr lang="ru-RU" sz="1400" dirty="0" smtClean="0"/>
              <a:t>Медвежонок Миша…………………………………………………………………...17</a:t>
            </a:r>
          </a:p>
          <a:p>
            <a:r>
              <a:rPr lang="ru-RU" sz="1400" dirty="0" smtClean="0"/>
              <a:t>Образ медведя в современной массовой культуре…………………………….18</a:t>
            </a:r>
          </a:p>
          <a:p>
            <a:r>
              <a:rPr lang="ru-RU" sz="1400" dirty="0" smtClean="0"/>
              <a:t>Общественное мнение………………………………………………………………19</a:t>
            </a:r>
          </a:p>
          <a:p>
            <a:r>
              <a:rPr lang="ru-RU" sz="1400" dirty="0" smtClean="0"/>
              <a:t>Результаты исследования………………………………………………………......20</a:t>
            </a:r>
          </a:p>
          <a:p>
            <a:r>
              <a:rPr lang="ru-RU" sz="1400" dirty="0" smtClean="0"/>
              <a:t>Вывод………………………………………………………………………………......21</a:t>
            </a:r>
          </a:p>
          <a:p>
            <a:r>
              <a:rPr lang="ru-RU" sz="1400" dirty="0" smtClean="0"/>
              <a:t>Список использованной литературы……………………………………………...22</a:t>
            </a:r>
          </a:p>
          <a:p>
            <a:r>
              <a:rPr lang="ru-RU" sz="1400" dirty="0" smtClean="0"/>
              <a:t>Спасибо за внимание!.........................................................................................23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 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88460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1147" y="1270892"/>
            <a:ext cx="57388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Выяснилось :</a:t>
            </a:r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культ медведя имеет очень глубокую историю, начиная со времён индоевропейцев.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 в последствии, культ медведя был продолжен потомками индоевропейцев, но в большинстве случаев он пресёкся.</a:t>
            </a:r>
          </a:p>
          <a:p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наиболее сильно культ медведя поддерживался народами, которые проживают на территории современной России.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r>
              <a:rPr lang="ru-RU" sz="1400" dirty="0" smtClean="0"/>
              <a:t>пережитки культа сохранились в современном государстве :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Courier New" pitchFamily="49" charset="0"/>
              <a:buChar char="o"/>
            </a:pPr>
            <a:r>
              <a:rPr lang="ru-RU" sz="1400" dirty="0" smtClean="0"/>
              <a:t>геральдика ,</a:t>
            </a:r>
          </a:p>
          <a:p>
            <a:pPr>
              <a:buFont typeface="Courier New" pitchFamily="49" charset="0"/>
              <a:buChar char="o"/>
            </a:pPr>
            <a:r>
              <a:rPr lang="ru-RU" sz="1400" dirty="0" smtClean="0"/>
              <a:t> имена и фамилии людей,</a:t>
            </a:r>
          </a:p>
          <a:p>
            <a:pPr>
              <a:buFont typeface="Courier New" pitchFamily="49" charset="0"/>
              <a:buChar char="o"/>
            </a:pPr>
            <a:r>
              <a:rPr lang="ru-RU" sz="1400" dirty="0" smtClean="0"/>
              <a:t> современная массовая культура </a:t>
            </a:r>
          </a:p>
          <a:p>
            <a:pPr>
              <a:buFont typeface="Courier New" pitchFamily="49" charset="0"/>
              <a:buChar char="o"/>
            </a:pPr>
            <a:r>
              <a:rPr lang="ru-RU" sz="1400" dirty="0" smtClean="0"/>
              <a:t> другие областях национальной культуры</a:t>
            </a:r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sz="1400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1547813" y="3429000"/>
            <a:ext cx="5095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788958" y="571480"/>
            <a:ext cx="3997356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Результаты исследования</a:t>
            </a:r>
            <a:endParaRPr lang="ru-RU" sz="2000" b="1" dirty="0">
              <a:latin typeface="Arial Unicode MS" pitchFamily="34" charset="-128"/>
            </a:endParaRPr>
          </a:p>
        </p:txBody>
      </p:sp>
      <p:pic>
        <p:nvPicPr>
          <p:cNvPr id="21" name="Рисунок 20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88460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00034" y="571480"/>
            <a:ext cx="3532185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Вывод</a:t>
            </a:r>
          </a:p>
        </p:txBody>
      </p:sp>
      <p:pic>
        <p:nvPicPr>
          <p:cNvPr id="20" name="Рисунок 19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89744" y="1166842"/>
            <a:ext cx="78216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Опираясь на информацию, представленную в работе, я утверждаю, что мы имеем полное право считать медведя неофициальным символом Российской Федерации.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Это утверждение верно с точки зрения культуры и истории, так как образ медведя чаще других зверей присутствует в фольклоре, геральдике, мифологии, лингвистике и других областях культуры и по мнению большинства населения отражает основные черты характера русского человека.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Наличие общепринятого символа, с которым народ олицетворяет свой характер является одной из основ для формирования единой, независимой нации.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Таким образом я считаю, что медведь может считаться неофициальным символом Российской Федерации, как много веков назад избранный в качестве тотема зверь.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88460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754063" y="571480"/>
            <a:ext cx="3532185" cy="707886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Список использованной литературы</a:t>
            </a:r>
          </a:p>
        </p:txBody>
      </p:sp>
      <p:pic>
        <p:nvPicPr>
          <p:cNvPr id="20" name="Рисунок 19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1093291" cy="109694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79915" y="540981"/>
            <a:ext cx="50355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1200" dirty="0" smtClean="0"/>
              <a:t>«Основы языческого миропонимания» М.Ф.Косарёв</a:t>
            </a:r>
          </a:p>
          <a:p>
            <a:pPr marL="342900" lvl="0" indent="-342900">
              <a:buFont typeface="+mj-lt"/>
              <a:buAutoNum type="arabicPeriod"/>
            </a:pPr>
            <a:endParaRPr lang="ru-RU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200" dirty="0" smtClean="0"/>
              <a:t>«Сравнительный словарь мифологической символики в  </a:t>
            </a:r>
          </a:p>
          <a:p>
            <a:pPr marL="342900" indent="-342900"/>
            <a:r>
              <a:rPr lang="ru-RU" sz="1200" dirty="0" smtClean="0"/>
              <a:t>индоевропейских  языках» Маковский М. М.</a:t>
            </a:r>
          </a:p>
          <a:p>
            <a:pPr marL="342900" indent="-342900"/>
            <a:endParaRPr lang="ru-RU" sz="1200" dirty="0" smtClean="0"/>
          </a:p>
          <a:p>
            <a:pPr marL="342900" lvl="0" indent="-342900"/>
            <a:r>
              <a:rPr lang="ru-RU" sz="1200" dirty="0" smtClean="0"/>
              <a:t>3. Большой мифологический словарь</a:t>
            </a:r>
          </a:p>
          <a:p>
            <a:pPr marL="342900" lvl="0" indent="-342900"/>
            <a:endParaRPr lang="ru-RU" sz="1200" dirty="0" smtClean="0"/>
          </a:p>
          <a:p>
            <a:pPr marL="342900" indent="-342900"/>
            <a:r>
              <a:rPr lang="ru-RU" sz="1200" dirty="0" smtClean="0"/>
              <a:t>4. Истоки медвежьей Руси  Леонтьев А.И., Леонтьева М.В</a:t>
            </a:r>
          </a:p>
          <a:p>
            <a:pPr marL="342900" indent="-342900"/>
            <a:endParaRPr lang="ru-RU" sz="1200" dirty="0" smtClean="0"/>
          </a:p>
          <a:p>
            <a:pPr marL="342900" lvl="0" indent="-342900"/>
            <a:r>
              <a:rPr lang="ru-RU" sz="1200" dirty="0" smtClean="0"/>
              <a:t>5.Этнолингвистический словарь. под ред. Н.И. Толстого,</a:t>
            </a:r>
          </a:p>
          <a:p>
            <a:pPr marL="342900" lvl="0" indent="-342900"/>
            <a:r>
              <a:rPr lang="ru-RU" sz="1200" dirty="0" smtClean="0"/>
              <a:t> том 3, статья «Медведь»</a:t>
            </a:r>
          </a:p>
          <a:p>
            <a:pPr marL="342900" lvl="0" indent="-342900"/>
            <a:endParaRPr lang="ru-RU" sz="1200" dirty="0" smtClean="0"/>
          </a:p>
          <a:p>
            <a:pPr marL="342900" indent="-342900"/>
            <a:r>
              <a:rPr lang="ru-RU" sz="1200" dirty="0" smtClean="0"/>
              <a:t>6. «Филологические изыскания в области славянских древностей»</a:t>
            </a:r>
          </a:p>
          <a:p>
            <a:pPr marL="342900" indent="-342900"/>
            <a:r>
              <a:rPr lang="ru-RU" sz="1200" dirty="0" smtClean="0"/>
              <a:t>( глава о почитании Медведя и его связи с Велесом) Успенский</a:t>
            </a:r>
          </a:p>
          <a:p>
            <a:pPr marL="342900" indent="-342900"/>
            <a:endParaRPr lang="ru-RU" sz="1200" dirty="0" smtClean="0"/>
          </a:p>
          <a:p>
            <a:pPr marL="342900" indent="-342900"/>
            <a:r>
              <a:rPr lang="ru-RU" sz="1200" dirty="0" smtClean="0"/>
              <a:t>7.</a:t>
            </a:r>
            <a:r>
              <a:rPr lang="ru-RU" sz="1200" u="sng" dirty="0" smtClean="0">
                <a:hlinkClick r:id="rId7"/>
              </a:rPr>
              <a:t> http://fairy-tales.su/narodnye/russkie_skazki.html</a:t>
            </a:r>
            <a:endParaRPr lang="ru-RU" sz="1200" dirty="0" smtClean="0"/>
          </a:p>
          <a:p>
            <a:pPr marL="342900" indent="-342900"/>
            <a:endParaRPr lang="ru-RU" sz="1200" dirty="0" smtClean="0"/>
          </a:p>
          <a:p>
            <a:pPr marL="342900" indent="-342900"/>
            <a:r>
              <a:rPr lang="ru-RU" sz="1200" dirty="0" smtClean="0"/>
              <a:t>8. «Русский оборотень» Дмитрий Быков</a:t>
            </a:r>
          </a:p>
          <a:p>
            <a:pPr marL="342900" indent="-342900"/>
            <a:endParaRPr lang="ru-RU" sz="1200" dirty="0" smtClean="0"/>
          </a:p>
          <a:p>
            <a:pPr marL="342900" lvl="0" indent="-342900"/>
            <a:r>
              <a:rPr lang="ru-RU" sz="1200" dirty="0" smtClean="0"/>
              <a:t>9.</a:t>
            </a:r>
            <a:r>
              <a:rPr lang="ru-RU" sz="1200" u="sng" dirty="0" smtClean="0">
                <a:hlinkClick r:id="rId8"/>
              </a:rPr>
              <a:t> http://www.google.ru/</a:t>
            </a:r>
            <a:endParaRPr lang="ru-RU" sz="1200" dirty="0" smtClean="0"/>
          </a:p>
          <a:p>
            <a:pPr marL="342900" indent="-342900"/>
            <a:endParaRPr lang="ru-RU" sz="1200" dirty="0" smtClean="0"/>
          </a:p>
          <a:p>
            <a:pPr marL="342900" lvl="0" indent="-342900"/>
            <a:r>
              <a:rPr lang="ru-RU" sz="1200" dirty="0" smtClean="0"/>
              <a:t>10.</a:t>
            </a:r>
            <a:r>
              <a:rPr lang="ru-RU" sz="1200" u="sng" dirty="0" smtClean="0">
                <a:hlinkClick r:id="rId9"/>
              </a:rPr>
              <a:t> http://80.ruz.net/</a:t>
            </a:r>
            <a:endParaRPr lang="ru-RU" sz="1200" u="sng" dirty="0" smtClean="0"/>
          </a:p>
          <a:p>
            <a:pPr marL="342900" lvl="0" indent="-342900"/>
            <a:endParaRPr lang="ru-RU" sz="1200" u="sng" dirty="0" smtClean="0"/>
          </a:p>
          <a:p>
            <a:pPr marL="342900" indent="-342900"/>
            <a:r>
              <a:rPr lang="ru-RU" sz="1200" u="sng" dirty="0" smtClean="0"/>
              <a:t>11. </a:t>
            </a:r>
            <a:r>
              <a:rPr lang="ru-RU" sz="1200" dirty="0" smtClean="0"/>
              <a:t>Большой мифологический словарь </a:t>
            </a:r>
          </a:p>
          <a:p>
            <a:pPr marL="342900" indent="-342900"/>
            <a:r>
              <a:rPr lang="ru-RU" sz="1200" dirty="0" smtClean="0"/>
              <a:t> </a:t>
            </a:r>
            <a:r>
              <a:rPr lang="ru-RU" sz="1200" dirty="0" err="1" smtClean="0"/>
              <a:t>Черницкий</a:t>
            </a:r>
            <a:r>
              <a:rPr lang="ru-RU" sz="1200" dirty="0" smtClean="0"/>
              <a:t> Александр   Михайлович</a:t>
            </a:r>
          </a:p>
          <a:p>
            <a:pPr marL="342900" indent="-342900"/>
            <a:endParaRPr lang="ru-RU" sz="1200" dirty="0" smtClean="0"/>
          </a:p>
          <a:p>
            <a:pPr marL="342900" lvl="0" indent="-342900"/>
            <a:r>
              <a:rPr lang="ru-RU" sz="1200" dirty="0" smtClean="0"/>
              <a:t>12.</a:t>
            </a:r>
            <a:r>
              <a:rPr lang="ru-RU" sz="1200" u="sng" dirty="0" smtClean="0">
                <a:hlinkClick r:id="rId10"/>
              </a:rPr>
              <a:t> http://www.medvezhatina.ru/?page_id=575</a:t>
            </a:r>
            <a:endParaRPr lang="ru-RU" sz="1200" dirty="0" smtClean="0"/>
          </a:p>
          <a:p>
            <a:pPr marL="342900" indent="-342900"/>
            <a:endParaRPr lang="ru-RU" sz="1200" dirty="0" smtClean="0"/>
          </a:p>
          <a:p>
            <a:pPr marL="342900" lvl="0" indent="-342900"/>
            <a:r>
              <a:rPr lang="ru-RU" sz="1200" dirty="0" smtClean="0"/>
              <a:t>13. </a:t>
            </a:r>
            <a:r>
              <a:rPr lang="ru-RU" sz="1200" u="sng" dirty="0" smtClean="0">
                <a:hlinkClick r:id="rId11"/>
              </a:rPr>
              <a:t>http://www.pagandom.ru</a:t>
            </a:r>
            <a:endParaRPr lang="ru-RU" sz="1200" u="sng" dirty="0" smtClean="0"/>
          </a:p>
          <a:p>
            <a:pPr marL="342900" lvl="0" indent="-342900"/>
            <a:r>
              <a:rPr lang="ru-RU" sz="1200" u="sng" dirty="0" smtClean="0"/>
              <a:t> </a:t>
            </a:r>
          </a:p>
          <a:p>
            <a:r>
              <a:rPr lang="ru-RU" sz="1200" dirty="0" smtClean="0"/>
              <a:t>14. Андрей </a:t>
            </a:r>
            <a:r>
              <a:rPr lang="ru-RU" sz="1200" dirty="0" err="1" smtClean="0"/>
              <a:t>Россомахин</a:t>
            </a:r>
            <a:r>
              <a:rPr lang="ru-RU" sz="1200" dirty="0" smtClean="0"/>
              <a:t>, Денис Хрусталев «Россия как медведь»</a:t>
            </a:r>
          </a:p>
          <a:p>
            <a:pPr marL="342900" lvl="0" indent="-342900"/>
            <a:endParaRPr lang="ru-RU" sz="1200" dirty="0" smtClean="0"/>
          </a:p>
          <a:p>
            <a:pPr marL="342900" indent="-342900">
              <a:buFont typeface="+mj-lt"/>
              <a:buAutoNum type="arabicPeriod"/>
            </a:pPr>
            <a:endParaRPr lang="ru-RU" sz="1200" dirty="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88460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286116" y="1643050"/>
            <a:ext cx="5429288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latin typeface="Arial Unicode MS" pitchFamily="34" charset="-128"/>
              </a:rPr>
              <a:t>Спасибо </a:t>
            </a:r>
          </a:p>
          <a:p>
            <a:pPr algn="ctr">
              <a:spcBef>
                <a:spcPct val="50000"/>
              </a:spcBef>
            </a:pPr>
            <a:r>
              <a:rPr lang="ru-RU" sz="4000" b="1" dirty="0" smtClean="0">
                <a:latin typeface="Arial Unicode MS" pitchFamily="34" charset="-128"/>
              </a:rPr>
              <a:t>за внимание ! </a:t>
            </a:r>
            <a:r>
              <a:rPr lang="ru-RU" sz="4000" b="1" dirty="0" smtClean="0">
                <a:latin typeface="Arial Unicode MS" pitchFamily="34" charset="-128"/>
                <a:sym typeface="Wingdings" pitchFamily="2" charset="2"/>
              </a:rPr>
              <a:t></a:t>
            </a:r>
          </a:p>
          <a:p>
            <a:pPr algn="ctr">
              <a:spcBef>
                <a:spcPct val="50000"/>
              </a:spcBef>
            </a:pPr>
            <a:endParaRPr lang="ru-RU" sz="4000" b="1" dirty="0" smtClean="0">
              <a:latin typeface="Arial Unicode MS" pitchFamily="34" charset="-128"/>
              <a:sym typeface="Wingdings" pitchFamily="2" charset="2"/>
            </a:endParaRPr>
          </a:p>
          <a:p>
            <a:pPr algn="ctr">
              <a:spcBef>
                <a:spcPct val="50000"/>
              </a:spcBef>
            </a:pPr>
            <a:endParaRPr lang="ru-RU" sz="4000" b="1" dirty="0" smtClean="0">
              <a:latin typeface="Arial Unicode MS" pitchFamily="34" charset="-128"/>
              <a:sym typeface="Wingdings" pitchFamily="2" charset="2"/>
            </a:endParaRPr>
          </a:p>
          <a:p>
            <a:pPr algn="ctr">
              <a:spcBef>
                <a:spcPct val="50000"/>
              </a:spcBef>
            </a:pPr>
            <a:endParaRPr lang="ru-RU" sz="4000" b="1" dirty="0" smtClean="0">
              <a:latin typeface="Arial Unicode MS" pitchFamily="34" charset="-128"/>
              <a:sym typeface="Wingdings" pitchFamily="2" charset="2"/>
            </a:endParaRPr>
          </a:p>
          <a:p>
            <a:pPr algn="ctr">
              <a:spcBef>
                <a:spcPct val="50000"/>
              </a:spcBef>
            </a:pPr>
            <a:endParaRPr lang="ru-RU" sz="4000" b="1" dirty="0" smtClean="0">
              <a:latin typeface="Arial Unicode MS" pitchFamily="34" charset="-128"/>
            </a:endParaRPr>
          </a:p>
        </p:txBody>
      </p:sp>
      <p:pic>
        <p:nvPicPr>
          <p:cNvPr id="20" name="Рисунок 19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838379"/>
            <a:ext cx="3727324" cy="3739792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854264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285720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52500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28" name="Рисунок 27" descr="article20_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96" y="3214686"/>
            <a:ext cx="1659206" cy="2571768"/>
          </a:xfrm>
          <a:prstGeom prst="rect">
            <a:avLst/>
          </a:prstGeom>
        </p:spPr>
      </p:pic>
      <p:pic>
        <p:nvPicPr>
          <p:cNvPr id="29" name="Рисунок 28" descr="chasha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936" y="3429000"/>
            <a:ext cx="2219239" cy="2142952"/>
          </a:xfrm>
          <a:prstGeom prst="rect">
            <a:avLst/>
          </a:prstGeom>
        </p:spPr>
      </p:pic>
      <p:pic>
        <p:nvPicPr>
          <p:cNvPr id="31" name="Рисунок 30" descr="ded-moroz-i-snegurochka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3966" y="4857760"/>
            <a:ext cx="1933193" cy="1441704"/>
          </a:xfrm>
          <a:prstGeom prst="rect">
            <a:avLst/>
          </a:prstGeom>
        </p:spPr>
      </p:pic>
      <p:pic>
        <p:nvPicPr>
          <p:cNvPr id="36" name="Рисунок 35" descr="box-matresh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1726" y="549275"/>
            <a:ext cx="2551449" cy="187166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7" name="Рисунок 36" descr="Classical_russian_winter_by_doberman4i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4282" y="500042"/>
            <a:ext cx="2636088" cy="1785950"/>
          </a:xfrm>
          <a:prstGeom prst="rect">
            <a:avLst/>
          </a:prstGeom>
        </p:spPr>
      </p:pic>
      <p:pic>
        <p:nvPicPr>
          <p:cNvPr id="39" name="Рисунок 38" descr="медж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09361" y="1687523"/>
            <a:ext cx="3377151" cy="288448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88459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cxnSp>
        <p:nvCxnSpPr>
          <p:cNvPr id="94" name="Прямая со стрелкой 93"/>
          <p:cNvCxnSpPr/>
          <p:nvPr/>
        </p:nvCxnSpPr>
        <p:spPr>
          <a:xfrm>
            <a:off x="2571736" y="3519486"/>
            <a:ext cx="70565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1556543" y="3929066"/>
            <a:ext cx="729441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1547815" y="1785926"/>
            <a:ext cx="881046" cy="50006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85720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42976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35" name="Рисунок 34" descr="IranUSSRBrita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5064" y="785794"/>
            <a:ext cx="3902885" cy="422440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428860" y="5115997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«Не заключайте мира с медведем!…»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5389650" y="5500702"/>
            <a:ext cx="1516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Редярд Киплинг</a:t>
            </a:r>
            <a:endParaRPr lang="ru-RU" sz="1400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rot="10800000" flipV="1">
            <a:off x="6357950" y="1285860"/>
            <a:ext cx="833466" cy="6429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357158" y="1500174"/>
            <a:ext cx="195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Великобритания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571264" y="3531672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Персия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6786578" y="928670"/>
            <a:ext cx="940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88459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pic>
        <p:nvPicPr>
          <p:cNvPr id="36" name="Picture 2" descr="D:\Анастасия_Локально\исследовательская работа\приложение\05832818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9717" y="4786322"/>
            <a:ext cx="1166795" cy="1504463"/>
          </a:xfrm>
          <a:prstGeom prst="rect">
            <a:avLst/>
          </a:prstGeom>
          <a:noFill/>
        </p:spPr>
      </p:pic>
      <p:pic>
        <p:nvPicPr>
          <p:cNvPr id="38" name="Picture 3" descr="D:\Анастасия_Локально\исследовательская работа\приложение\FT_MBA01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6699" y="528152"/>
            <a:ext cx="1639879" cy="1400650"/>
          </a:xfrm>
          <a:prstGeom prst="rect">
            <a:avLst/>
          </a:prstGeom>
          <a:noFill/>
        </p:spPr>
      </p:pic>
      <p:pic>
        <p:nvPicPr>
          <p:cNvPr id="40" name="Picture 4" descr="D:\Анастасия_Локально\исследовательская работа\приложение\Logo_and_Olympic_mascot_1980_Summer_Olympics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5013325"/>
            <a:ext cx="845774" cy="1274755"/>
          </a:xfrm>
          <a:prstGeom prst="rect">
            <a:avLst/>
          </a:prstGeom>
          <a:noFill/>
        </p:spPr>
      </p:pic>
      <p:pic>
        <p:nvPicPr>
          <p:cNvPr id="43" name="Picture 5" descr="D:\Анастасия_Локально\исследовательская работа\приложение\preved_medved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85149" y="2428868"/>
            <a:ext cx="1216007" cy="1462248"/>
          </a:xfrm>
          <a:prstGeom prst="rect">
            <a:avLst/>
          </a:prstGeom>
          <a:noFill/>
        </p:spPr>
      </p:pic>
      <p:pic>
        <p:nvPicPr>
          <p:cNvPr id="45" name="Picture 7" descr="D:\Анастасия_Локально\исследовательская работа\приложение\тотем1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24" y="4429132"/>
            <a:ext cx="619807" cy="1643074"/>
          </a:xfrm>
          <a:prstGeom prst="rect">
            <a:avLst/>
          </a:prstGeom>
          <a:noFill/>
        </p:spPr>
      </p:pic>
      <p:pic>
        <p:nvPicPr>
          <p:cNvPr id="57" name="Picture 2" descr="D:\Анастасия_Локально\исследовательская работа\приложение\17_0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857752" y="2607463"/>
            <a:ext cx="2738458" cy="1643074"/>
          </a:xfrm>
          <a:prstGeom prst="rect">
            <a:avLst/>
          </a:prstGeom>
          <a:noFill/>
        </p:spPr>
      </p:pic>
      <p:sp>
        <p:nvSpPr>
          <p:cNvPr id="83" name="TextBox 82"/>
          <p:cNvSpPr txBox="1"/>
          <p:nvPr/>
        </p:nvSpPr>
        <p:spPr>
          <a:xfrm>
            <a:off x="428596" y="2000240"/>
            <a:ext cx="35353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«Русский медведь»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 Символика городов</a:t>
            </a:r>
          </a:p>
          <a:p>
            <a:pPr marL="342900" indent="-342900"/>
            <a:endParaRPr lang="ru-RU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Массовая культура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Тотемный зверь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Символикам мероприятий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ru-RU" dirty="0" smtClean="0"/>
              <a:t>Символика политических организаций</a:t>
            </a: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7072330" y="4000504"/>
            <a:ext cx="705650" cy="4286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rot="5400000" flipH="1" flipV="1">
            <a:off x="7142974" y="2081202"/>
            <a:ext cx="510384" cy="3484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rot="5400000" flipH="1" flipV="1">
            <a:off x="5678495" y="2320917"/>
            <a:ext cx="50006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 flipV="1">
            <a:off x="7500958" y="2857496"/>
            <a:ext cx="428628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 rot="5400000">
            <a:off x="5390366" y="4459292"/>
            <a:ext cx="497678" cy="87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 rot="16200000" flipH="1">
            <a:off x="6643702" y="4286257"/>
            <a:ext cx="500068" cy="5000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285720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52500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37" name="Рисунок 36" descr="point3858_Coat_of_Arms_of_Khabarovsky_kray_(N2)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00958" y="500042"/>
            <a:ext cx="1214446" cy="1445190"/>
          </a:xfrm>
          <a:prstGeom prst="rect">
            <a:avLst/>
          </a:prstGeom>
        </p:spPr>
      </p:pic>
      <p:sp>
        <p:nvSpPr>
          <p:cNvPr id="51" name="Text Box 7"/>
          <p:cNvSpPr txBox="1">
            <a:spLocks noChangeArrowheads="1"/>
          </p:cNvSpPr>
          <p:nvPr/>
        </p:nvSpPr>
        <p:spPr bwMode="auto">
          <a:xfrm>
            <a:off x="214282" y="1285860"/>
            <a:ext cx="39973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u="sng" dirty="0" smtClean="0">
                <a:latin typeface="Arial Unicode MS" pitchFamily="34" charset="-128"/>
              </a:rPr>
              <a:t>А вы заметили?</a:t>
            </a:r>
            <a:endParaRPr lang="ru-RU" sz="2000" b="1" u="sng" dirty="0">
              <a:latin typeface="Arial Unicode MS" pitchFamily="34" charset="-128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754063" y="571480"/>
            <a:ext cx="3532185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Актуальность</a:t>
            </a:r>
            <a:endParaRPr lang="ru-RU" sz="2000" b="1" dirty="0">
              <a:latin typeface="Arial Unicode MS" pitchFamily="34" charset="-128"/>
            </a:endParaRPr>
          </a:p>
        </p:txBody>
      </p:sp>
      <p:pic>
        <p:nvPicPr>
          <p:cNvPr id="35" name="Рисунок 34" descr="логотип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3063907" y="568760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0563" y="5571910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214283" y="1714488"/>
            <a:ext cx="8678892" cy="1077218"/>
          </a:xfrm>
          <a:prstGeom prst="rect">
            <a:avLst/>
          </a:prstGeom>
          <a:solidFill>
            <a:srgbClr val="C00000">
              <a:alpha val="2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 smtClean="0"/>
              <a:t>Правомерно ли считать медведя неофициальным символом России?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285720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52500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754063" y="571480"/>
            <a:ext cx="3532185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Цель : выяснить</a:t>
            </a:r>
            <a:endParaRPr lang="ru-RU" sz="2000" b="1" dirty="0">
              <a:latin typeface="Arial Unicode MS" pitchFamily="34" charset="-128"/>
            </a:endParaRPr>
          </a:p>
        </p:txBody>
      </p:sp>
      <p:pic>
        <p:nvPicPr>
          <p:cNvPr id="21" name="Рисунок 20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pic>
        <p:nvPicPr>
          <p:cNvPr id="22" name="Рисунок 21" descr="China-Russia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5" y="3141663"/>
            <a:ext cx="3897443" cy="2311869"/>
          </a:xfrm>
          <a:prstGeom prst="rect">
            <a:avLst/>
          </a:prstGeom>
        </p:spPr>
      </p:pic>
      <p:pic>
        <p:nvPicPr>
          <p:cNvPr id="24" name="Рисунок 23" descr="FT_MBA01P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72132" y="3141663"/>
            <a:ext cx="2857519" cy="244065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88459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642911" y="1285860"/>
            <a:ext cx="7715304" cy="3416320"/>
          </a:xfrm>
          <a:prstGeom prst="rect">
            <a:avLst/>
          </a:prstGeom>
          <a:solidFill>
            <a:srgbClr val="C00000">
              <a:alpha val="2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lvl="0" indent="-514350" algn="ctr"/>
            <a:endParaRPr lang="ru-RU" sz="2000" dirty="0" smtClean="0"/>
          </a:p>
          <a:p>
            <a:pPr marL="514350" lvl="0" indent="-514350" algn="ctr"/>
            <a:endParaRPr lang="ru-RU" sz="2000" dirty="0" smtClean="0"/>
          </a:p>
          <a:p>
            <a:pPr marL="514350" indent="-514350" algn="ctr">
              <a:buFont typeface="Arial" pitchFamily="34" charset="0"/>
              <a:buChar char="•"/>
            </a:pPr>
            <a:r>
              <a:rPr lang="ru-RU" sz="2000" dirty="0" smtClean="0"/>
              <a:t>С каких времён тянётся культ медведя</a:t>
            </a:r>
          </a:p>
          <a:p>
            <a:pPr marL="514350" indent="-514350" algn="ctr"/>
            <a:endParaRPr lang="ru-RU" sz="2000" dirty="0" smtClean="0"/>
          </a:p>
          <a:p>
            <a:pPr marL="514350" indent="-514350" algn="ctr">
              <a:buFont typeface="Arial" pitchFamily="34" charset="0"/>
              <a:buChar char="•"/>
            </a:pPr>
            <a:r>
              <a:rPr lang="ru-RU" sz="2000" dirty="0" smtClean="0"/>
              <a:t>Как культ медведя видоизменялся во времени и почему  сохранился именно в нашей стране</a:t>
            </a:r>
          </a:p>
          <a:p>
            <a:pPr marL="514350" indent="-514350" algn="ctr"/>
            <a:endParaRPr lang="ru-RU" sz="2000" dirty="0" smtClean="0"/>
          </a:p>
          <a:p>
            <a:pPr marL="514350" indent="-514350" algn="ctr">
              <a:buFont typeface="Arial" pitchFamily="34" charset="0"/>
              <a:buChar char="•"/>
            </a:pPr>
            <a:r>
              <a:rPr lang="ru-RU" sz="2000" dirty="0" smtClean="0"/>
              <a:t>Во что же перерос культ медведя</a:t>
            </a:r>
          </a:p>
          <a:p>
            <a:pPr marL="514350" indent="-514350" algn="ctr">
              <a:buFont typeface="Arial" pitchFamily="34" charset="0"/>
              <a:buChar char="•"/>
            </a:pPr>
            <a:endParaRPr lang="ru-RU" sz="2000" dirty="0" smtClean="0"/>
          </a:p>
          <a:p>
            <a:pPr marL="514350" indent="-514350" algn="ctr"/>
            <a:endParaRPr lang="ru-RU" sz="2000" dirty="0" smtClean="0"/>
          </a:p>
          <a:p>
            <a:pPr marL="514350" lvl="0" indent="-514350">
              <a:buFont typeface="+mj-lt"/>
              <a:buAutoNum type="arabicPeriod"/>
            </a:pPr>
            <a:endParaRPr lang="ru-RU" sz="1600" dirty="0" smtClean="0"/>
          </a:p>
        </p:txBody>
      </p:sp>
      <p:sp>
        <p:nvSpPr>
          <p:cNvPr id="109" name="TextBox 108"/>
          <p:cNvSpPr txBox="1"/>
          <p:nvPr/>
        </p:nvSpPr>
        <p:spPr>
          <a:xfrm>
            <a:off x="285720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52500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5704" y="5786454"/>
            <a:ext cx="8929718" cy="523220"/>
          </a:xfrm>
          <a:prstGeom prst="rect">
            <a:avLst/>
          </a:prstGeom>
          <a:solidFill>
            <a:srgbClr val="C00000">
              <a:alpha val="23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400" dirty="0" smtClean="0"/>
              <a:t>В исследовании изучались представления о буром и белом медведях народностей, сходных по среде обитания - средняя полоса Евразии.</a:t>
            </a:r>
            <a:endParaRPr lang="ru-RU" sz="1400" dirty="0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54063" y="571480"/>
            <a:ext cx="3532185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Задачи : определить</a:t>
            </a:r>
            <a:endParaRPr lang="ru-RU" sz="2000" b="1" dirty="0">
              <a:latin typeface="Arial Unicode MS" pitchFamily="34" charset="-128"/>
            </a:endParaRPr>
          </a:p>
        </p:txBody>
      </p:sp>
      <p:pic>
        <p:nvPicPr>
          <p:cNvPr id="24" name="Рисунок 23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pic>
        <p:nvPicPr>
          <p:cNvPr id="21" name="Рисунок 20" descr="002ght0y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16" y="3286124"/>
            <a:ext cx="1774016" cy="143431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1" name="Рисунок 40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2988459" y="568761"/>
            <a:ext cx="1582756" cy="1499818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8361" y="5500702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285720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52500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54063" y="571480"/>
            <a:ext cx="3532185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Лирическое отступление</a:t>
            </a:r>
            <a:endParaRPr lang="ru-RU" sz="2000" b="1" dirty="0">
              <a:latin typeface="Arial Unicode MS" pitchFamily="34" charset="-128"/>
            </a:endParaRPr>
          </a:p>
        </p:txBody>
      </p:sp>
      <p:pic>
        <p:nvPicPr>
          <p:cNvPr id="24" name="Рисунок 23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23" name="Text Box 7"/>
          <p:cNvSpPr txBox="1">
            <a:spLocks noChangeArrowheads="1"/>
          </p:cNvSpPr>
          <p:nvPr/>
        </p:nvSpPr>
        <p:spPr bwMode="auto">
          <a:xfrm flipH="1">
            <a:off x="4932363" y="571480"/>
            <a:ext cx="3925917" cy="707886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 Место медведя в легендах и мифах народов Евразии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844" y="1714488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	Медведь -  небесное  существо, но был спущен богом на землю за ослушание (у вогулов), за попытку испугать бога (у бурят) для того чтобы карать грешников</a:t>
            </a:r>
          </a:p>
          <a:p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34933" y="2708275"/>
            <a:ext cx="795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Считалось, что у  человека, которого убил медведь, была нечистая душа </a:t>
            </a:r>
          </a:p>
          <a:p>
            <a:endParaRPr lang="ru-RU" sz="1600" dirty="0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-15" y="3964900"/>
            <a:ext cx="900115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Много упоминаний о медведях можно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найти и в Греции : </a:t>
            </a: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indent="450850">
              <a:buFont typeface="Arial" pitchFamily="34" charset="0"/>
              <a:buChar char="•"/>
            </a:pP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Медведь – культовый зверь Артемиды, богини плодородия</a:t>
            </a:r>
          </a:p>
          <a:p>
            <a:pPr lvl="0" indent="450850">
              <a:buFont typeface="Arial" pitchFamily="34" charset="0"/>
              <a:buChar char="•"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lvl="0" indent="450850">
              <a:buFont typeface="Arial" pitchFamily="34" charset="0"/>
              <a:buChar char="•"/>
            </a:pPr>
            <a:r>
              <a:rPr lang="ru-RU" sz="1600" dirty="0" smtClean="0"/>
              <a:t>проводились медвежьи праздники, называвшиеся  «</a:t>
            </a:r>
            <a:r>
              <a:rPr lang="ru-RU" sz="1600" dirty="0" err="1" smtClean="0"/>
              <a:t>komoedia</a:t>
            </a:r>
            <a:r>
              <a:rPr lang="ru-RU" sz="1600" dirty="0" smtClean="0"/>
              <a:t>»(комедия)</a:t>
            </a:r>
          </a:p>
          <a:p>
            <a:pPr lvl="0" indent="450850">
              <a:buFont typeface="Arial" pitchFamily="34" charset="0"/>
              <a:buChar char="•"/>
            </a:pPr>
            <a:endParaRPr lang="ru-RU" sz="1600" dirty="0" smtClean="0"/>
          </a:p>
          <a:p>
            <a:pPr lvl="0" indent="450850">
              <a:buFont typeface="Arial" pitchFamily="34" charset="0"/>
              <a:buChar char="•"/>
            </a:pPr>
            <a:r>
              <a:rPr lang="ru-RU" sz="1600" dirty="0" smtClean="0"/>
              <a:t>Греческое «</a:t>
            </a:r>
            <a:r>
              <a:rPr lang="ru-RU" sz="1600" dirty="0" err="1" smtClean="0"/>
              <a:t>άρκτος</a:t>
            </a:r>
            <a:r>
              <a:rPr lang="ru-RU" sz="1600" dirty="0" smtClean="0"/>
              <a:t>» (</a:t>
            </a:r>
            <a:r>
              <a:rPr lang="ru-RU" sz="1600" dirty="0" err="1" smtClean="0"/>
              <a:t>арктос</a:t>
            </a:r>
            <a:r>
              <a:rPr lang="ru-RU" sz="1600" dirty="0" smtClean="0"/>
              <a:t>) - «Медведь» ( Отсюда и«Арктика»</a:t>
            </a:r>
          </a:p>
          <a:p>
            <a:pPr lvl="0" indent="450850"/>
            <a:r>
              <a:rPr lang="ru-RU" sz="1600" dirty="0" smtClean="0"/>
              <a:t> (AR-TIK-OS = Земля Медведей)</a:t>
            </a:r>
          </a:p>
          <a:p>
            <a:pPr lvl="0" indent="450850"/>
            <a:endParaRPr lang="ru-RU" sz="1600" dirty="0" smtClean="0"/>
          </a:p>
          <a:p>
            <a:pPr lvl="0" indent="450850">
              <a:buFont typeface="Arial" pitchFamily="34" charset="0"/>
              <a:buChar char="•"/>
            </a:pPr>
            <a:endParaRPr lang="ru-RU" sz="1600" dirty="0" smtClean="0"/>
          </a:p>
          <a:p>
            <a:pPr lvl="0" indent="450850" algn="ctr">
              <a:buFont typeface="Arial" pitchFamily="34" charset="0"/>
              <a:buChar char="•"/>
            </a:pPr>
            <a:endParaRPr lang="ru-RU" sz="1600" dirty="0" smtClean="0"/>
          </a:p>
          <a:p>
            <a:pPr lvl="0" indent="450850">
              <a:buFont typeface="Arial" pitchFamily="34" charset="0"/>
              <a:buChar char="•"/>
            </a:pPr>
            <a:endParaRPr kumimoji="0" lang="ru-RU" sz="16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8" name="Рисунок 27" descr="artemis01.preview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20" y="4124343"/>
            <a:ext cx="1326611" cy="20907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34933" y="3286124"/>
            <a:ext cx="7953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Медведь – прародитель у славян и сибирских народов</a:t>
            </a:r>
          </a:p>
          <a:p>
            <a:endParaRPr lang="ru-RU" sz="1600" dirty="0"/>
          </a:p>
        </p:txBody>
      </p:sp>
      <p:sp>
        <p:nvSpPr>
          <p:cNvPr id="31" name="Содержимое 13"/>
          <p:cNvSpPr txBox="1">
            <a:spLocks/>
          </p:cNvSpPr>
          <p:nvPr/>
        </p:nvSpPr>
        <p:spPr>
          <a:xfrm>
            <a:off x="0" y="3716338"/>
            <a:ext cx="8893175" cy="45719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одержимое 13"/>
          <p:cNvSpPr txBox="1">
            <a:spLocks/>
          </p:cNvSpPr>
          <p:nvPr/>
        </p:nvSpPr>
        <p:spPr>
          <a:xfrm>
            <a:off x="0" y="-24"/>
            <a:ext cx="9144000" cy="428628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Содержимое 13"/>
          <p:cNvSpPr txBox="1">
            <a:spLocks/>
          </p:cNvSpPr>
          <p:nvPr/>
        </p:nvSpPr>
        <p:spPr>
          <a:xfrm>
            <a:off x="0" y="6357958"/>
            <a:ext cx="9144000" cy="500066"/>
          </a:xfrm>
          <a:prstGeom prst="rect">
            <a:avLst/>
          </a:prstGeom>
          <a:solidFill>
            <a:srgbClr val="9E1616"/>
          </a:solidFill>
          <a:effectLst/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Рисунок 32" descr="узор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459" y="-24"/>
            <a:ext cx="913697" cy="1566862"/>
          </a:xfrm>
          <a:prstGeom prst="rect">
            <a:avLst/>
          </a:prstGeom>
        </p:spPr>
      </p:pic>
      <p:pic>
        <p:nvPicPr>
          <p:cNvPr id="42" name="Рисунок 41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5429264"/>
            <a:ext cx="1779589" cy="1286090"/>
          </a:xfrm>
          <a:prstGeom prst="rect">
            <a:avLst/>
          </a:prstGeom>
        </p:spPr>
      </p:pic>
      <p:pic>
        <p:nvPicPr>
          <p:cNvPr id="46" name="Рисунок 45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646594">
            <a:off x="7620512" y="5495699"/>
            <a:ext cx="1779589" cy="1286090"/>
          </a:xfrm>
          <a:prstGeom prst="rect">
            <a:avLst/>
          </a:prstGeom>
        </p:spPr>
      </p:pic>
      <p:pic>
        <p:nvPicPr>
          <p:cNvPr id="47" name="Рисунок 46" descr="787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82307">
            <a:off x="6424624" y="5502869"/>
            <a:ext cx="1779589" cy="1286090"/>
          </a:xfrm>
          <a:prstGeom prst="rect">
            <a:avLst/>
          </a:prstGeom>
        </p:spPr>
      </p:pic>
      <p:pic>
        <p:nvPicPr>
          <p:cNvPr id="48" name="Рисунок 47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14066" flipV="1">
            <a:off x="5858022" y="-106149"/>
            <a:ext cx="1507446" cy="1428454"/>
          </a:xfrm>
          <a:prstGeom prst="rect">
            <a:avLst/>
          </a:prstGeom>
        </p:spPr>
      </p:pic>
      <p:pic>
        <p:nvPicPr>
          <p:cNvPr id="49" name="Рисунок 48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V="1">
            <a:off x="4890000" y="-103404"/>
            <a:ext cx="1507446" cy="1428454"/>
          </a:xfrm>
          <a:prstGeom prst="rect">
            <a:avLst/>
          </a:prstGeom>
        </p:spPr>
      </p:pic>
      <p:pic>
        <p:nvPicPr>
          <p:cNvPr id="53" name="Рисунок 52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22163" flipV="1">
            <a:off x="7388439" y="5128705"/>
            <a:ext cx="1507446" cy="1428454"/>
          </a:xfrm>
          <a:prstGeom prst="rect">
            <a:avLst/>
          </a:prstGeom>
        </p:spPr>
      </p:pic>
      <p:pic>
        <p:nvPicPr>
          <p:cNvPr id="56" name="Рисунок 55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908986" flipV="1">
            <a:off x="6783352" y="68695"/>
            <a:ext cx="1582756" cy="1499818"/>
          </a:xfrm>
          <a:prstGeom prst="rect">
            <a:avLst/>
          </a:prstGeom>
        </p:spPr>
      </p:pic>
      <p:pic>
        <p:nvPicPr>
          <p:cNvPr id="34" name="Рисунок 33" descr="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 flipH="1">
            <a:off x="5395135" y="5463385"/>
            <a:ext cx="1428736" cy="1360494"/>
          </a:xfrm>
          <a:prstGeom prst="rect">
            <a:avLst/>
          </a:prstGeom>
        </p:spPr>
      </p:pic>
      <p:sp>
        <p:nvSpPr>
          <p:cNvPr id="109" name="TextBox 108"/>
          <p:cNvSpPr txBox="1"/>
          <p:nvPr/>
        </p:nvSpPr>
        <p:spPr>
          <a:xfrm>
            <a:off x="-32" y="192265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Медведь :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28662" y="192265"/>
            <a:ext cx="3919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Constantia" pitchFamily="18" charset="0"/>
              </a:rPr>
              <a:t>Символ России или наследие истории?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10514" y="6597650"/>
            <a:ext cx="156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  <a:latin typeface="Constantia" pitchFamily="18" charset="0"/>
              </a:rPr>
              <a:t>Осельская Анастасия</a:t>
            </a:r>
            <a:r>
              <a:rPr lang="ru-RU" sz="1000" dirty="0" smtClean="0">
                <a:solidFill>
                  <a:schemeClr val="bg1"/>
                </a:solidFill>
              </a:rPr>
              <a:t>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00034" y="571480"/>
            <a:ext cx="3532185" cy="400110"/>
          </a:xfrm>
          <a:prstGeom prst="rect">
            <a:avLst/>
          </a:prstGeom>
          <a:gradFill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Основная часть</a:t>
            </a:r>
          </a:p>
        </p:txBody>
      </p:sp>
      <p:pic>
        <p:nvPicPr>
          <p:cNvPr id="29" name="Рисунок 28" descr="логотип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403226"/>
            <a:ext cx="950891" cy="954072"/>
          </a:xfrm>
          <a:prstGeom prst="rect">
            <a:avLst/>
          </a:prstGeom>
        </p:spPr>
      </p:pic>
      <p:sp>
        <p:nvSpPr>
          <p:cNvPr id="31" name="Text Box 7"/>
          <p:cNvSpPr txBox="1">
            <a:spLocks noChangeArrowheads="1"/>
          </p:cNvSpPr>
          <p:nvPr/>
        </p:nvSpPr>
        <p:spPr bwMode="auto">
          <a:xfrm flipH="1">
            <a:off x="4932363" y="571480"/>
            <a:ext cx="3925917" cy="400110"/>
          </a:xfrm>
          <a:prstGeom prst="rect">
            <a:avLst/>
          </a:prstGeom>
          <a:gradFill flip="none" rotWithShape="1">
            <a:gsLst>
              <a:gs pos="5000">
                <a:srgbClr val="9E1616"/>
              </a:gs>
              <a:gs pos="68000">
                <a:srgbClr val="9E1616">
                  <a:alpha val="0"/>
                </a:srgbClr>
              </a:gs>
              <a:gs pos="70000">
                <a:srgbClr val="9E1616">
                  <a:alpha val="0"/>
                </a:srgbClr>
              </a:gs>
              <a:gs pos="100000">
                <a:srgbClr val="FFEBFA"/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latin typeface="Arial Unicode MS" pitchFamily="34" charset="-128"/>
              </a:rPr>
              <a:t> Начало :  индоевропейцы</a:t>
            </a:r>
          </a:p>
        </p:txBody>
      </p:sp>
      <p:sp>
        <p:nvSpPr>
          <p:cNvPr id="36" name="Rectangle 1"/>
          <p:cNvSpPr>
            <a:spLocks noChangeArrowheads="1"/>
          </p:cNvSpPr>
          <p:nvPr/>
        </p:nvSpPr>
        <p:spPr bwMode="auto">
          <a:xfrm>
            <a:off x="464316" y="1044912"/>
            <a:ext cx="807249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Индоевропейцы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– предки всех современных народов Европы и Азии.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aseline="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следствие их расселения появились следующие группы народов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lvl="0" indent="450850"/>
            <a:endParaRPr lang="ru-RU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7455" y="2278931"/>
            <a:ext cx="428310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8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восточные (индийцы, армяне, таджики, иранцы)</a:t>
            </a:r>
          </a:p>
          <a:p>
            <a:pPr lvl="0" indent="450850">
              <a:buFont typeface="Arial" pitchFamily="34" charset="0"/>
              <a:buChar char="•"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lvl="0" indent="4508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западноевропейцы (англичане, германцы, французы, итальянцы, греки и др.)</a:t>
            </a:r>
          </a:p>
          <a:p>
            <a:pPr lvl="0" indent="450850">
              <a:buFont typeface="Arial" pitchFamily="34" charset="0"/>
              <a:buChar char="•"/>
            </a:pPr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lvl="0" indent="4508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славяне (русские, украинцы, белорусы, поляки, болгары, чехи, сербы, словаки, хорваты, и др.)</a:t>
            </a:r>
          </a:p>
          <a:p>
            <a:pPr lvl="0" indent="450850"/>
            <a:endParaRPr lang="ru-RU" sz="16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</a:endParaRPr>
          </a:p>
          <a:p>
            <a:pPr indent="450850">
              <a:buFont typeface="Arial" pitchFamily="34" charset="0"/>
              <a:buChar char="•"/>
            </a:pP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балты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</a:rPr>
              <a:t> (литовцы, латыши, эстонцы и др.).</a:t>
            </a:r>
          </a:p>
        </p:txBody>
      </p:sp>
      <p:pic>
        <p:nvPicPr>
          <p:cNvPr id="38" name="Рисунок 37" descr="ин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20058" y="2420938"/>
            <a:ext cx="4338222" cy="265113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357158" y="5643578"/>
            <a:ext cx="8358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Это объясняет то, что в языках этих народов есть общие слова, морфемы и схоже произношение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1704</Words>
  <Application>Microsoft Office PowerPoint</Application>
  <PresentationFormat>Экран (4:3)</PresentationFormat>
  <Paragraphs>424</Paragraphs>
  <Slides>23</Slides>
  <Notes>23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Оформление по умолчанию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Brus___l</dc:creator>
  <cp:lastModifiedBy>Настенька</cp:lastModifiedBy>
  <cp:revision>229</cp:revision>
  <dcterms:created xsi:type="dcterms:W3CDTF">2010-05-11T06:46:20Z</dcterms:created>
  <dcterms:modified xsi:type="dcterms:W3CDTF">2012-02-03T07:15:49Z</dcterms:modified>
</cp:coreProperties>
</file>